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32" r:id="rId2"/>
    <p:sldId id="343" r:id="rId3"/>
    <p:sldId id="349" r:id="rId4"/>
    <p:sldId id="350" r:id="rId5"/>
    <p:sldId id="370" r:id="rId6"/>
    <p:sldId id="366" r:id="rId7"/>
    <p:sldId id="365" r:id="rId8"/>
    <p:sldId id="353" r:id="rId9"/>
    <p:sldId id="354" r:id="rId10"/>
    <p:sldId id="356" r:id="rId11"/>
    <p:sldId id="351" r:id="rId12"/>
    <p:sldId id="371" r:id="rId13"/>
    <p:sldId id="355" r:id="rId14"/>
    <p:sldId id="357" r:id="rId15"/>
    <p:sldId id="368" r:id="rId16"/>
    <p:sldId id="358" r:id="rId17"/>
    <p:sldId id="359" r:id="rId18"/>
    <p:sldId id="372" r:id="rId19"/>
    <p:sldId id="360" r:id="rId20"/>
    <p:sldId id="361" r:id="rId21"/>
    <p:sldId id="363" r:id="rId22"/>
    <p:sldId id="369" r:id="rId23"/>
    <p:sldId id="364" r:id="rId24"/>
    <p:sldId id="373" r:id="rId25"/>
    <p:sldId id="362" r:id="rId26"/>
    <p:sldId id="314" r:id="rId27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F7D"/>
    <a:srgbClr val="00529E"/>
    <a:srgbClr val="DB1E48"/>
    <a:srgbClr val="13609F"/>
    <a:srgbClr val="1C558E"/>
    <a:srgbClr val="171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7" autoAdjust="0"/>
    <p:restoredTop sz="93478" autoAdjust="0"/>
  </p:normalViewPr>
  <p:slideViewPr>
    <p:cSldViewPr>
      <p:cViewPr varScale="1">
        <p:scale>
          <a:sx n="80" d="100"/>
          <a:sy n="80" d="100"/>
        </p:scale>
        <p:origin x="114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7EBD2-682D-4BC5-9A4E-060F7E1C4DE6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ED89E-07AD-4483-9D8D-A9C7A806B2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2136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B7B6F-E20D-43C0-A578-FFC9DEA53756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61F2D-CFEA-4790-B6C4-5BF405AEB9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18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Kies één van de 4 eerste sheets als start-sheet (passend bij de doelgroep waaraan je gaat presenteren), verwijder de overige sheets of zet</a:t>
            </a:r>
            <a:r>
              <a:rPr lang="nl-NL" baseline="0" dirty="0" smtClean="0">
                <a:solidFill>
                  <a:schemeClr val="accent6">
                    <a:lumMod val="75000"/>
                  </a:schemeClr>
                </a:solidFill>
              </a:rPr>
              <a:t> deze op ‘verbergen’</a:t>
            </a:r>
            <a:endParaRPr lang="nl-N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1F2D-CFEA-4790-B6C4-5BF405AEB9A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329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Stille vennoot =</a:t>
            </a:r>
            <a:r>
              <a:rPr lang="nl-NL" baseline="0" dirty="0" smtClean="0"/>
              <a:t> Typische Stille </a:t>
            </a:r>
            <a:r>
              <a:rPr lang="nl-NL" baseline="0" dirty="0" err="1" smtClean="0"/>
              <a:t>Gesellschafter</a:t>
            </a:r>
            <a:r>
              <a:rPr lang="nl-NL" baseline="0" dirty="0" smtClean="0"/>
              <a:t> (Deel van de winst, maar niet stille </a:t>
            </a:r>
            <a:r>
              <a:rPr lang="nl-NL" baseline="0" dirty="0" err="1" smtClean="0"/>
              <a:t>reseves</a:t>
            </a:r>
            <a:r>
              <a:rPr lang="nl-NL" baseline="0" dirty="0" smtClean="0"/>
              <a:t>) en </a:t>
            </a:r>
            <a:r>
              <a:rPr lang="nl-NL" baseline="0" dirty="0" err="1" smtClean="0"/>
              <a:t>A-typische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gesellschafter</a:t>
            </a:r>
            <a:r>
              <a:rPr lang="nl-NL" baseline="0" dirty="0" smtClean="0"/>
              <a:t> (+ stille reserves)</a:t>
            </a:r>
          </a:p>
          <a:p>
            <a:r>
              <a:rPr lang="nl-NL" baseline="0" dirty="0" err="1" smtClean="0"/>
              <a:t>Partiarisches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Darlehen</a:t>
            </a:r>
            <a:r>
              <a:rPr lang="nl-NL" baseline="0" dirty="0" smtClean="0"/>
              <a:t> = inkomsten met een winstafhankelijke rente</a:t>
            </a:r>
          </a:p>
          <a:p>
            <a:r>
              <a:rPr lang="nl-NL" baseline="0" dirty="0" err="1" smtClean="0"/>
              <a:t>Gewinnobligation</a:t>
            </a:r>
            <a:r>
              <a:rPr lang="nl-NL" baseline="0" dirty="0" smtClean="0"/>
              <a:t> = inkomsten uit winstdelende obligaties</a:t>
            </a:r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1F2D-CFEA-4790-B6C4-5BF405AEB9A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53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1F2D-CFEA-4790-B6C4-5BF405AEB9A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53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1F2D-CFEA-4790-B6C4-5BF405AEB9A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53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1F2D-CFEA-4790-B6C4-5BF405AEB9A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53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1F2D-CFEA-4790-B6C4-5BF405AEB9A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53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1F2D-CFEA-4790-B6C4-5BF405AEB9AC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53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1F2D-CFEA-4790-B6C4-5BF405AEB9AC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53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1F2D-CFEA-4790-B6C4-5BF405AEB9AC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53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1F2D-CFEA-4790-B6C4-5BF405AEB9AC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53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1F2D-CFEA-4790-B6C4-5BF405AEB9AC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5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1F2D-CFEA-4790-B6C4-5BF405AEB9A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536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1F2D-CFEA-4790-B6C4-5BF405AEB9AC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53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1F2D-CFEA-4790-B6C4-5BF405AEB9AC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53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Bronstaatheffing</a:t>
            </a:r>
            <a:r>
              <a:rPr lang="nl-NL" baseline="0" dirty="0" smtClean="0"/>
              <a:t> is ook deels ingegeven vanuit misbruik. Verdragen </a:t>
            </a:r>
            <a:r>
              <a:rPr lang="nl-NL" baseline="0" dirty="0" err="1" smtClean="0"/>
              <a:t>Belgie</a:t>
            </a:r>
            <a:r>
              <a:rPr lang="nl-NL" baseline="0" dirty="0" smtClean="0"/>
              <a:t> en Portugal, in 2011 is dit aangepast. Nederland streeft naar een bronstaatheffing. Hoe het wordt belast in de bronstaat maakt geen verschil. In Duitsland is de belastingheffing beduidend lager</a:t>
            </a:r>
          </a:p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1F2D-CFEA-4790-B6C4-5BF405AEB9AC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53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1F2D-CFEA-4790-B6C4-5BF405AEB9AC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53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1F2D-CFEA-4790-B6C4-5BF405AEB9AC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536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1F2D-CFEA-4790-B6C4-5BF405AEB9AC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536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Kies één van de 4 laatste sheets als eind-sheet (passend bij de doelgroep waaraan je gaat presenteren), verwijder de overige sheets of zet</a:t>
            </a:r>
            <a:r>
              <a:rPr lang="nl-NL" baseline="0" dirty="0" smtClean="0">
                <a:solidFill>
                  <a:schemeClr val="accent6">
                    <a:lumMod val="75000"/>
                  </a:schemeClr>
                </a:solidFill>
              </a:rPr>
              <a:t> deze op ‘verbergen’</a:t>
            </a:r>
            <a:endParaRPr lang="nl-NL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1F2D-CFEA-4790-B6C4-5BF405AEB9AC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991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Bijvoorbeeld Duitsland</a:t>
            </a:r>
            <a:r>
              <a:rPr lang="nl-NL" baseline="0" dirty="0" smtClean="0"/>
              <a:t> belastingheffing over aandelen in OG Lichamen</a:t>
            </a:r>
          </a:p>
          <a:p>
            <a:r>
              <a:rPr lang="nl-NL" baseline="0" dirty="0" smtClean="0"/>
              <a:t>Duitsland voorbehoud specifieke vormen van Vreemd/Eigen Vermogen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1F2D-CFEA-4790-B6C4-5BF405AEB9A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53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1F2D-CFEA-4790-B6C4-5BF405AEB9A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53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1F2D-CFEA-4790-B6C4-5BF405AEB9A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53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1F2D-CFEA-4790-B6C4-5BF405AEB9A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53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1F2D-CFEA-4790-B6C4-5BF405AEB9A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53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1F2D-CFEA-4790-B6C4-5BF405AEB9A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53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Nederland</a:t>
            </a:r>
            <a:r>
              <a:rPr lang="nl-NL" baseline="0" dirty="0" smtClean="0"/>
              <a:t> ziet de Open CV als een lichaam, voor het verdrag wordt het Nederlandse begrip gevolgd. Dus verdrag tussen de GmbH en de Open CV.</a:t>
            </a:r>
          </a:p>
          <a:p>
            <a:r>
              <a:rPr lang="nl-NL" baseline="0" dirty="0" smtClean="0"/>
              <a:t>In artikel 10 staat echter vermindering bronbelasting voor lichaam en dit is de open CV niet. De staatssecretaris is van mening dat er een lichaam ís </a:t>
            </a:r>
          </a:p>
          <a:p>
            <a:r>
              <a:rPr lang="nl-NL" baseline="0" dirty="0" smtClean="0"/>
              <a:t>En dat Duitsland zich hier aan moet houden? </a:t>
            </a:r>
          </a:p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1F2D-CFEA-4790-B6C4-5BF405AEB9A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53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C4CA-72B0-4727-9D56-348181C543E9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04DA-4A76-4888-9057-D26DFA0B97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720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C4CA-72B0-4727-9D56-348181C543E9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04DA-4A76-4888-9057-D26DFA0B97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493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C4CA-72B0-4727-9D56-348181C543E9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04DA-4A76-4888-9057-D26DFA0B97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1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C4CA-72B0-4727-9D56-348181C543E9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04DA-4A76-4888-9057-D26DFA0B97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89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C4CA-72B0-4727-9D56-348181C543E9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04DA-4A76-4888-9057-D26DFA0B97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627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C4CA-72B0-4727-9D56-348181C543E9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04DA-4A76-4888-9057-D26DFA0B97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934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C4CA-72B0-4727-9D56-348181C543E9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04DA-4A76-4888-9057-D26DFA0B97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4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C4CA-72B0-4727-9D56-348181C543E9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04DA-4A76-4888-9057-D26DFA0B97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48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C4CA-72B0-4727-9D56-348181C543E9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04DA-4A76-4888-9057-D26DFA0B97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309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C4CA-72B0-4727-9D56-348181C543E9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04DA-4A76-4888-9057-D26DFA0B97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C4CA-72B0-4727-9D56-348181C543E9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04DA-4A76-4888-9057-D26DFA0B97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353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7C4CA-72B0-4727-9D56-348181C543E9}" type="datetimeFigureOut">
              <a:rPr lang="nl-NL" smtClean="0"/>
              <a:t>9-5-2016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104DA-4A76-4888-9057-D26DFA0B97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720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google.nl/url?url=http://www.borneboeit.nl/9041/nieuws-agenda/archief/zakendoen-in-en-met-duitsland&amp;rct=j&amp;frm=1&amp;q=&amp;esrc=s&amp;sa=U&amp;ved=0ahUKEwjS0cGjxYPMAhWQJhoKHQQaBnoQwW4IMjAO&amp;usg=AFQjCNFO02_5Px--NtY-37AoDfVv7TZFs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google.nl/url?url=http://www.borneboeit.nl/9041/nieuws-agenda/archief/zakendoen-in-en-met-duitsland&amp;rct=j&amp;frm=1&amp;q=&amp;esrc=s&amp;sa=U&amp;ved=0ahUKEwjS0cGjxYPMAhWQJhoKHQQaBnoQwW4IMjAO&amp;usg=AFQjCNFO02_5Px--NtY-37AoDfVv7TZFs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google.nl/url?url=http://www.borneboeit.nl/9041/nieuws-agenda/archief/zakendoen-in-en-met-duitsland&amp;rct=j&amp;frm=1&amp;q=&amp;esrc=s&amp;sa=U&amp;ved=0ahUKEwjS0cGjxYPMAhWQJhoKHQQaBnoQwW4IMjAO&amp;usg=AFQjCNFO02_5Px--NtY-37AoDfVv7TZFs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google.nl/url?url=http://www.borneboeit.nl/9041/nieuws-agenda/archief/zakendoen-in-en-met-duitsland&amp;rct=j&amp;frm=1&amp;q=&amp;esrc=s&amp;sa=U&amp;ved=0ahUKEwjS0cGjxYPMAhWQJhoKHQQaBnoQwW4IMjAO&amp;usg=AFQjCNFO02_5Px--NtY-37AoDfVv7TZFs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google.nl/url?url=http://www.borneboeit.nl/9041/nieuws-agenda/archief/zakendoen-in-en-met-duitsland&amp;rct=j&amp;frm=1&amp;q=&amp;esrc=s&amp;sa=U&amp;ved=0ahUKEwjS0cGjxYPMAhWQJhoKHQQaBnoQwW4IMjAO&amp;usg=AFQjCNFO02_5Px--NtY-37AoDfVv7TZFs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google.nl/url?url=http://www.borneboeit.nl/9041/nieuws-agenda/archief/zakendoen-in-en-met-duitsland&amp;rct=j&amp;frm=1&amp;q=&amp;esrc=s&amp;sa=U&amp;ved=0ahUKEwjS0cGjxYPMAhWQJhoKHQQaBnoQwW4IMjAO&amp;usg=AFQjCNFO02_5Px--NtY-37AoDfVv7TZFs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google.nl/url?url=http://www.borneboeit.nl/9041/nieuws-agenda/archief/zakendoen-in-en-met-duitsland&amp;rct=j&amp;frm=1&amp;q=&amp;esrc=s&amp;sa=U&amp;ved=0ahUKEwjS0cGjxYPMAhWQJhoKHQQaBnoQwW4IMjAO&amp;usg=AFQjCNFO02_5Px--NtY-37AoDfVv7TZFs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google.nl/url?url=http://www.borneboeit.nl/9041/nieuws-agenda/archief/zakendoen-in-en-met-duitsland&amp;rct=j&amp;frm=1&amp;q=&amp;esrc=s&amp;sa=U&amp;ved=0ahUKEwjS0cGjxYPMAhWQJhoKHQQaBnoQwW4IMjAO&amp;usg=AFQjCNFO02_5Px--NtY-37AoDfVv7TZFs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google.nl/url?url=http://www.borneboeit.nl/9041/nieuws-agenda/archief/zakendoen-in-en-met-duitsland&amp;rct=j&amp;frm=1&amp;q=&amp;esrc=s&amp;sa=U&amp;ved=0ahUKEwjS0cGjxYPMAhWQJhoKHQQaBnoQwW4IMjAO&amp;usg=AFQjCNFO02_5Px--NtY-37AoDfVv7TZFs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google.nl/url?url=http://www.borneboeit.nl/9041/nieuws-agenda/archief/zakendoen-in-en-met-duitsland&amp;rct=j&amp;frm=1&amp;q=&amp;esrc=s&amp;sa=U&amp;ved=0ahUKEwjS0cGjxYPMAhWQJhoKHQQaBnoQwW4IMjAO&amp;usg=AFQjCNFO02_5Px--NtY-37AoDfVv7TZFs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google.nl/url?url=http://www.borneboeit.nl/9041/nieuws-agenda/archief/zakendoen-in-en-met-duitsland&amp;rct=j&amp;frm=1&amp;q=&amp;esrc=s&amp;sa=U&amp;ved=0ahUKEwjS0cGjxYPMAhWQJhoKHQQaBnoQwW4IMjAO&amp;usg=AFQjCNFO02_5Px--NtY-37AoDfVv7TZFsA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google.nl/url?url=http://www.borneboeit.nl/9041/nieuws-agenda/archief/zakendoen-in-en-met-duitsland&amp;rct=j&amp;frm=1&amp;q=&amp;esrc=s&amp;sa=U&amp;ved=0ahUKEwjS0cGjxYPMAhWQJhoKHQQaBnoQwW4IMjAO&amp;usg=AFQjCNFO02_5Px--NtY-37AoDfVv7TZFs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google.nl/url?url=http://www.borneboeit.nl/9041/nieuws-agenda/archief/zakendoen-in-en-met-duitsland&amp;rct=j&amp;frm=1&amp;q=&amp;esrc=s&amp;sa=U&amp;ved=0ahUKEwjS0cGjxYPMAhWQJhoKHQQaBnoQwW4IMjAO&amp;usg=AFQjCNFO02_5Px--NtY-37AoDfVv7TZFs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google.nl/url?url=http://www.borneboeit.nl/9041/nieuws-agenda/archief/zakendoen-in-en-met-duitsland&amp;rct=j&amp;frm=1&amp;q=&amp;esrc=s&amp;sa=U&amp;ved=0ahUKEwjS0cGjxYPMAhWQJhoKHQQaBnoQwW4IMjAO&amp;usg=AFQjCNFO02_5Px--NtY-37AoDfVv7TZFsA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google.nl/url?url=http://www.borneboeit.nl/9041/nieuws-agenda/archief/zakendoen-in-en-met-duitsland&amp;rct=j&amp;frm=1&amp;q=&amp;esrc=s&amp;sa=U&amp;ved=0ahUKEwjS0cGjxYPMAhWQJhoKHQQaBnoQwW4IMjAO&amp;usg=AFQjCNFO02_5Px--NtY-37AoDfVv7TZFs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google.nl/url?url=http://www.borneboeit.nl/9041/nieuws-agenda/archief/zakendoen-in-en-met-duitsland&amp;rct=j&amp;frm=1&amp;q=&amp;esrc=s&amp;sa=U&amp;ved=0ahUKEwjS0cGjxYPMAhWQJhoKHQQaBnoQwW4IMjAO&amp;usg=AFQjCNFO02_5Px--NtY-37AoDfVv7TZFsA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google.nl/url?url=http://www.borneboeit.nl/9041/nieuws-agenda/archief/zakendoen-in-en-met-duitsland&amp;rct=j&amp;frm=1&amp;q=&amp;esrc=s&amp;sa=U&amp;ved=0ahUKEwjS0cGjxYPMAhWQJhoKHQQaBnoQwW4IMjAO&amp;usg=AFQjCNFO02_5Px--NtY-37AoDfVv7TZFsA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google.nl/url?url=http://www.borneboeit.nl/9041/nieuws-agenda/archief/zakendoen-in-en-met-duitsland&amp;rct=j&amp;frm=1&amp;q=&amp;esrc=s&amp;sa=U&amp;ved=0ahUKEwjS0cGjxYPMAhWQJhoKHQQaBnoQwW4IMjAO&amp;usg=AFQjCNFO02_5Px--NtY-37AoDfVv7TZFs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google.nl/url?url=http://www.borneboeit.nl/9041/nieuws-agenda/archief/zakendoen-in-en-met-duitsland&amp;rct=j&amp;frm=1&amp;q=&amp;esrc=s&amp;sa=U&amp;ved=0ahUKEwjS0cGjxYPMAhWQJhoKHQQaBnoQwW4IMjAO&amp;usg=AFQjCNFO02_5Px--NtY-37AoDfVv7TZFs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google.nl/url?url=http://www.borneboeit.nl/9041/nieuws-agenda/archief/zakendoen-in-en-met-duitsland&amp;rct=j&amp;frm=1&amp;q=&amp;esrc=s&amp;sa=U&amp;ved=0ahUKEwjS0cGjxYPMAhWQJhoKHQQaBnoQwW4IMjAO&amp;usg=AFQjCNFO02_5Px--NtY-37AoDfVv7TZFs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google.nl/url?url=http://www.borneboeit.nl/9041/nieuws-agenda/archief/zakendoen-in-en-met-duitsland&amp;rct=j&amp;frm=1&amp;q=&amp;esrc=s&amp;sa=U&amp;ved=0ahUKEwjS0cGjxYPMAhWQJhoKHQQaBnoQwW4IMjAO&amp;usg=AFQjCNFO02_5Px--NtY-37AoDfVv7TZFs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google.nl/url?url=http://www.borneboeit.nl/9041/nieuws-agenda/archief/zakendoen-in-en-met-duitsland&amp;rct=j&amp;frm=1&amp;q=&amp;esrc=s&amp;sa=U&amp;ved=0ahUKEwjS0cGjxYPMAhWQJhoKHQQaBnoQwW4IMjAO&amp;usg=AFQjCNFO02_5Px--NtY-37AoDfVv7TZFs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google.nl/url?url=http://www.borneboeit.nl/9041/nieuws-agenda/archief/zakendoen-in-en-met-duitsland&amp;rct=j&amp;frm=1&amp;q=&amp;esrc=s&amp;sa=U&amp;ved=0ahUKEwjS0cGjxYPMAhWQJhoKHQQaBnoQwW4IMjAO&amp;usg=AFQjCNFO02_5Px--NtY-37AoDfVv7TZFs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google.nl/url?url=http://www.borneboeit.nl/9041/nieuws-agenda/archief/zakendoen-in-en-met-duitsland&amp;rct=j&amp;frm=1&amp;q=&amp;esrc=s&amp;sa=U&amp;ved=0ahUKEwjS0cGjxYPMAhWQJhoKHQQaBnoQwW4IMjAO&amp;usg=AFQjCNFO02_5Px--NtY-37AoDfVv7TZFs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3688" y="-387424"/>
            <a:ext cx="11320343" cy="797742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9059"/>
            <a:ext cx="4536504" cy="4536504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059832" y="1851323"/>
            <a:ext cx="3744416" cy="216982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l-NL" sz="4500" dirty="0" err="1" smtClean="0">
                <a:solidFill>
                  <a:schemeClr val="bg1"/>
                </a:solidFill>
                <a:latin typeface="PT Sans" panose="020B0503020203020204" pitchFamily="34" charset="0"/>
              </a:rPr>
              <a:t>Erfolg</a:t>
            </a:r>
            <a:r>
              <a:rPr lang="nl-NL" sz="4500" dirty="0" smtClean="0">
                <a:solidFill>
                  <a:schemeClr val="bg1"/>
                </a:solidFill>
                <a:latin typeface="PT Sans" panose="020B0503020203020204" pitchFamily="34" charset="0"/>
              </a:rPr>
              <a:t> hat </a:t>
            </a:r>
            <a:r>
              <a:rPr lang="nl-NL" sz="4500" dirty="0" err="1" smtClean="0">
                <a:solidFill>
                  <a:schemeClr val="bg1"/>
                </a:solidFill>
                <a:latin typeface="PT Sans" panose="020B0503020203020204" pitchFamily="34" charset="0"/>
              </a:rPr>
              <a:t>drei</a:t>
            </a:r>
            <a:r>
              <a:rPr lang="nl-NL" sz="4500" dirty="0" smtClean="0">
                <a:solidFill>
                  <a:schemeClr val="bg1"/>
                </a:solidFill>
                <a:latin typeface="PT Sans" panose="020B0503020203020204" pitchFamily="34" charset="0"/>
              </a:rPr>
              <a:t> </a:t>
            </a:r>
            <a:r>
              <a:rPr lang="nl-NL" sz="4500" dirty="0" err="1" smtClean="0">
                <a:solidFill>
                  <a:schemeClr val="bg1"/>
                </a:solidFill>
                <a:latin typeface="PT Sans" panose="020B0503020203020204" pitchFamily="34" charset="0"/>
              </a:rPr>
              <a:t>Buchstaben</a:t>
            </a:r>
            <a:r>
              <a:rPr lang="nl-NL" sz="4500" dirty="0" smtClean="0">
                <a:solidFill>
                  <a:schemeClr val="bg1"/>
                </a:solidFill>
                <a:latin typeface="PT Sans" panose="020B0503020203020204" pitchFamily="34" charset="0"/>
              </a:rPr>
              <a:t>: TUN </a:t>
            </a:r>
            <a:r>
              <a:rPr lang="nl-NL" sz="2400" dirty="0" smtClean="0">
                <a:solidFill>
                  <a:schemeClr val="bg1"/>
                </a:solidFill>
                <a:latin typeface="PT Sans" panose="020B0503020203020204" pitchFamily="34" charset="0"/>
              </a:rPr>
              <a:t>(Goethe)</a:t>
            </a:r>
            <a:endParaRPr lang="nl-NL" sz="24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6586"/>
            <a:ext cx="2538283" cy="1296144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323528" y="325105"/>
            <a:ext cx="1847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nl-NL" altLang="nl-NL" sz="30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0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0" y="5935037"/>
            <a:ext cx="533148" cy="539496"/>
          </a:xfrm>
          <a:prstGeom prst="rect">
            <a:avLst/>
          </a:prstGeom>
        </p:spPr>
      </p:pic>
      <p:sp>
        <p:nvSpPr>
          <p:cNvPr id="21" name="Rechthoek 20"/>
          <p:cNvSpPr/>
          <p:nvPr/>
        </p:nvSpPr>
        <p:spPr>
          <a:xfrm>
            <a:off x="971600" y="4928681"/>
            <a:ext cx="16561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300" b="1" dirty="0">
                <a:solidFill>
                  <a:schemeClr val="bg1"/>
                </a:solidFill>
                <a:latin typeface="PT Sans" panose="020B0503020203020204" pitchFamily="34" charset="0"/>
              </a:rPr>
              <a:t>Onze ambitie is accountancy en belastingadvies menselijker en flexibeler te maken </a:t>
            </a:r>
            <a:endParaRPr lang="nl-NL" sz="1300" b="1" dirty="0" smtClean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030500" y="558593"/>
            <a:ext cx="516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36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Belastingverdrag NL-DLD</a:t>
            </a:r>
            <a:endParaRPr lang="nl-NL" altLang="nl-NL" sz="3600" dirty="0">
              <a:solidFill>
                <a:srgbClr val="292F7D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827584" y="1772816"/>
            <a:ext cx="7848872" cy="3960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16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Artikel 10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Wat is dividend? Artikel 10 lid 3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Uitleg naar nationaal recht</a:t>
            </a:r>
          </a:p>
          <a:p>
            <a:pPr marL="457200" lvl="1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8000" dirty="0" err="1" smtClean="0">
                <a:solidFill>
                  <a:srgbClr val="292F7D"/>
                </a:solidFill>
                <a:latin typeface="PT Sans" panose="020B0503020203020204" pitchFamily="34" charset="0"/>
              </a:rPr>
              <a:t>Protokol</a:t>
            </a: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 IX Dividenden/interest belast in staat waaruit afkomstig indien: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Tx/>
              <a:buChar char="-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Inkomsten verkregen door stille vennoot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Tx/>
              <a:buChar char="-"/>
            </a:pPr>
            <a:r>
              <a:rPr lang="nl-NL" sz="8000" dirty="0" err="1" smtClean="0">
                <a:solidFill>
                  <a:srgbClr val="292F7D"/>
                </a:solidFill>
                <a:latin typeface="PT Sans" panose="020B0503020203020204" pitchFamily="34" charset="0"/>
              </a:rPr>
              <a:t>Partiarisches</a:t>
            </a: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 </a:t>
            </a:r>
            <a:r>
              <a:rPr lang="nl-NL" sz="8000" dirty="0" err="1" smtClean="0">
                <a:solidFill>
                  <a:srgbClr val="292F7D"/>
                </a:solidFill>
                <a:latin typeface="PT Sans" panose="020B0503020203020204" pitchFamily="34" charset="0"/>
              </a:rPr>
              <a:t>Darlehen</a:t>
            </a:r>
            <a:endParaRPr lang="nl-NL" sz="80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Tx/>
              <a:buChar char="-"/>
            </a:pPr>
            <a:r>
              <a:rPr lang="nl-NL" sz="8000" dirty="0" err="1" smtClean="0">
                <a:solidFill>
                  <a:srgbClr val="292F7D"/>
                </a:solidFill>
                <a:latin typeface="PT Sans" panose="020B0503020203020204" pitchFamily="34" charset="0"/>
              </a:rPr>
              <a:t>Gewinnobligation</a:t>
            </a:r>
            <a:endParaRPr lang="nl-NL" sz="80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marL="457200" lvl="1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Op voorwaarde dat dividend/interest aftrekbaar zijn in DLD</a:t>
            </a:r>
          </a:p>
          <a:p>
            <a:pPr marL="457200" lvl="1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in Duitsland belast met 25%.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2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2000" dirty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</p:txBody>
      </p:sp>
      <p:pic>
        <p:nvPicPr>
          <p:cNvPr id="2050" name="Picture 2" descr="Afbeeldingsresultaat voor presentatie strick duitsla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319818" cy="9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912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0" y="5935037"/>
            <a:ext cx="533148" cy="539496"/>
          </a:xfrm>
          <a:prstGeom prst="rect">
            <a:avLst/>
          </a:prstGeom>
        </p:spPr>
      </p:pic>
      <p:sp>
        <p:nvSpPr>
          <p:cNvPr id="21" name="Rechthoek 20"/>
          <p:cNvSpPr/>
          <p:nvPr/>
        </p:nvSpPr>
        <p:spPr>
          <a:xfrm>
            <a:off x="971600" y="4928681"/>
            <a:ext cx="16561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300" b="1" dirty="0">
                <a:solidFill>
                  <a:schemeClr val="bg1"/>
                </a:solidFill>
                <a:latin typeface="PT Sans" panose="020B0503020203020204" pitchFamily="34" charset="0"/>
              </a:rPr>
              <a:t>Onze ambitie is accountancy en belastingadvies menselijker en flexibeler te maken </a:t>
            </a:r>
            <a:endParaRPr lang="nl-NL" sz="1300" b="1" dirty="0" smtClean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030500" y="558593"/>
            <a:ext cx="516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36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Belastingverdrag NL-DLD</a:t>
            </a:r>
            <a:endParaRPr lang="nl-NL" altLang="nl-NL" sz="3600" dirty="0">
              <a:solidFill>
                <a:srgbClr val="292F7D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467544" y="1584176"/>
            <a:ext cx="8424936" cy="3789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16000" dirty="0">
                <a:solidFill>
                  <a:srgbClr val="292F7D"/>
                </a:solidFill>
                <a:latin typeface="PT Sans" panose="020B0503020203020204" pitchFamily="34" charset="0"/>
              </a:rPr>
              <a:t>Artikel 10 lid 6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>
                <a:solidFill>
                  <a:srgbClr val="292F7D"/>
                </a:solidFill>
                <a:latin typeface="PT Sans" panose="020B0503020203020204" pitchFamily="34" charset="0"/>
              </a:rPr>
              <a:t>Nederland mag 10 jaar lang 25% inkomstenbelasting heffen. Dit </a:t>
            </a:r>
            <a:r>
              <a:rPr lang="nl-NL" sz="8000" dirty="0" err="1">
                <a:solidFill>
                  <a:srgbClr val="292F7D"/>
                </a:solidFill>
                <a:latin typeface="PT Sans" panose="020B0503020203020204" pitchFamily="34" charset="0"/>
              </a:rPr>
              <a:t>voorzover</a:t>
            </a:r>
            <a:r>
              <a:rPr lang="nl-NL" sz="8000" dirty="0">
                <a:solidFill>
                  <a:srgbClr val="292F7D"/>
                </a:solidFill>
                <a:latin typeface="PT Sans" panose="020B0503020203020204" pitchFamily="34" charset="0"/>
              </a:rPr>
              <a:t> conserverende aanslag openstaat.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>
                <a:solidFill>
                  <a:srgbClr val="292F7D"/>
                </a:solidFill>
                <a:latin typeface="PT Sans" panose="020B0503020203020204" pitchFamily="34" charset="0"/>
              </a:rPr>
              <a:t>Alleen over waardestijging die zich in Nederlandse periode heeft voorgedaan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>
                <a:solidFill>
                  <a:srgbClr val="292F7D"/>
                </a:solidFill>
                <a:latin typeface="PT Sans" panose="020B0503020203020204" pitchFamily="34" charset="0"/>
              </a:rPr>
              <a:t>Vraag is hoe nieuwe regeling emigratieheffing zich hiertoe verhoudt? Met name na 10 jaren een probleem?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11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2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2000" dirty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</p:txBody>
      </p:sp>
      <p:pic>
        <p:nvPicPr>
          <p:cNvPr id="2050" name="Picture 2" descr="Afbeeldingsresultaat voor presentatie strick duitsla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319818" cy="9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194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0" y="5935037"/>
            <a:ext cx="533148" cy="539496"/>
          </a:xfrm>
          <a:prstGeom prst="rect">
            <a:avLst/>
          </a:prstGeom>
        </p:spPr>
      </p:pic>
      <p:sp>
        <p:nvSpPr>
          <p:cNvPr id="21" name="Rechthoek 20"/>
          <p:cNvSpPr/>
          <p:nvPr/>
        </p:nvSpPr>
        <p:spPr>
          <a:xfrm>
            <a:off x="971600" y="4928681"/>
            <a:ext cx="16561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300" b="1" dirty="0">
                <a:solidFill>
                  <a:schemeClr val="bg1"/>
                </a:solidFill>
                <a:latin typeface="PT Sans" panose="020B0503020203020204" pitchFamily="34" charset="0"/>
              </a:rPr>
              <a:t>Onze ambitie is accountancy en belastingadvies menselijker en flexibeler te maken </a:t>
            </a:r>
            <a:endParaRPr lang="nl-NL" sz="1300" b="1" dirty="0" smtClean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030500" y="558593"/>
            <a:ext cx="516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36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Belastingverdrag NL-DLD</a:t>
            </a:r>
            <a:endParaRPr lang="nl-NL" altLang="nl-NL" sz="3600" dirty="0">
              <a:solidFill>
                <a:srgbClr val="292F7D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467544" y="1584176"/>
            <a:ext cx="8424936" cy="4437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4000" dirty="0">
                <a:solidFill>
                  <a:srgbClr val="292F7D"/>
                </a:solidFill>
                <a:latin typeface="PT Sans" panose="020B0503020203020204" pitchFamily="34" charset="0"/>
              </a:rPr>
              <a:t>Artikel </a:t>
            </a:r>
            <a:r>
              <a:rPr lang="nl-NL" sz="4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13 </a:t>
            </a:r>
            <a:r>
              <a:rPr lang="nl-NL" sz="4000" dirty="0">
                <a:solidFill>
                  <a:srgbClr val="292F7D"/>
                </a:solidFill>
                <a:latin typeface="PT Sans" panose="020B0503020203020204" pitchFamily="34" charset="0"/>
              </a:rPr>
              <a:t>lid 6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Aanmerkelijk belang voorbehoud voor waardestijging aandelen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Belang &gt; 5% (AB aandelen)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Duitsland verleent een </a:t>
            </a:r>
            <a:r>
              <a:rPr lang="nl-NL" sz="2400" dirty="0" err="1" smtClean="0">
                <a:solidFill>
                  <a:srgbClr val="292F7D"/>
                </a:solidFill>
                <a:latin typeface="PT Sans" panose="020B0503020203020204" pitchFamily="34" charset="0"/>
              </a:rPr>
              <a:t>step-up</a:t>
            </a:r>
            <a:r>
              <a:rPr lang="nl-NL" sz="24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endParaRPr lang="nl-NL" sz="24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24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Let op: DTL &gt; 1%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2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2000" dirty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</p:txBody>
      </p:sp>
      <p:pic>
        <p:nvPicPr>
          <p:cNvPr id="2050" name="Picture 2" descr="Afbeeldingsresultaat voor presentatie strick duitsla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319818" cy="9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372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0" y="5935037"/>
            <a:ext cx="533148" cy="539496"/>
          </a:xfrm>
          <a:prstGeom prst="rect">
            <a:avLst/>
          </a:prstGeom>
        </p:spPr>
      </p:pic>
      <p:sp>
        <p:nvSpPr>
          <p:cNvPr id="21" name="Rechthoek 20"/>
          <p:cNvSpPr/>
          <p:nvPr/>
        </p:nvSpPr>
        <p:spPr>
          <a:xfrm>
            <a:off x="971600" y="4928681"/>
            <a:ext cx="16561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300" b="1" dirty="0">
                <a:solidFill>
                  <a:schemeClr val="bg1"/>
                </a:solidFill>
                <a:latin typeface="PT Sans" panose="020B0503020203020204" pitchFamily="34" charset="0"/>
              </a:rPr>
              <a:t>Onze ambitie is accountancy en belastingadvies menselijker en flexibeler te maken </a:t>
            </a:r>
            <a:endParaRPr lang="nl-NL" sz="1300" b="1" dirty="0" smtClean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030500" y="558593"/>
            <a:ext cx="516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36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Belastingverdrag NL-DLD</a:t>
            </a:r>
            <a:endParaRPr lang="nl-NL" altLang="nl-NL" sz="3600" dirty="0">
              <a:solidFill>
                <a:srgbClr val="292F7D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827584" y="1772815"/>
            <a:ext cx="8136904" cy="443196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16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Artikel 14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Arbeidsartikel niet veel inhoudelijke wijzigingen werknemers.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Let op: 183 dagen per 12 maanden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Daarnaast apart bestuurdersartikel (artikel 15)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Apart artikel voor sporters (artikel 16)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Let op: Wijziging bemanning schepen en luchtvaarten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2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2000" dirty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</p:txBody>
      </p:sp>
      <p:pic>
        <p:nvPicPr>
          <p:cNvPr id="2050" name="Picture 2" descr="Afbeeldingsresultaat voor presentatie strick duitsla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319818" cy="9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095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0" y="5935037"/>
            <a:ext cx="533148" cy="539496"/>
          </a:xfrm>
          <a:prstGeom prst="rect">
            <a:avLst/>
          </a:prstGeom>
        </p:spPr>
      </p:pic>
      <p:sp>
        <p:nvSpPr>
          <p:cNvPr id="21" name="Rechthoek 20"/>
          <p:cNvSpPr/>
          <p:nvPr/>
        </p:nvSpPr>
        <p:spPr>
          <a:xfrm>
            <a:off x="971600" y="4928681"/>
            <a:ext cx="16561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300" b="1" dirty="0">
                <a:solidFill>
                  <a:schemeClr val="bg1"/>
                </a:solidFill>
                <a:latin typeface="PT Sans" panose="020B0503020203020204" pitchFamily="34" charset="0"/>
              </a:rPr>
              <a:t>Onze ambitie is accountancy en belastingadvies menselijker en flexibeler te maken </a:t>
            </a:r>
            <a:endParaRPr lang="nl-NL" sz="1300" b="1" dirty="0" smtClean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030500" y="558593"/>
            <a:ext cx="516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36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Belastingverdrag NL-DLD</a:t>
            </a:r>
            <a:endParaRPr lang="nl-NL" altLang="nl-NL" sz="3600" dirty="0">
              <a:solidFill>
                <a:srgbClr val="292F7D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827584" y="1772815"/>
            <a:ext cx="8136904" cy="424847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16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Artikel 14 lid 4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In huidige geldende belastingverdrag  2012 woonstaatheffing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Ongewenste inkomenseffecten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Wijziging -&gt; Belastingheffing piloten en zeevarenden in land waar feitelijke leiding is gelegen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Inwerkingtreding 1 januari 2017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In het jaar 2016 kiezen voor oude belastingverdrag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2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2000" dirty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</p:txBody>
      </p:sp>
      <p:pic>
        <p:nvPicPr>
          <p:cNvPr id="2050" name="Picture 2" descr="Afbeeldingsresultaat voor presentatie strick duitsla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319818" cy="9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493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0" y="5935037"/>
            <a:ext cx="533148" cy="539496"/>
          </a:xfrm>
          <a:prstGeom prst="rect">
            <a:avLst/>
          </a:prstGeom>
        </p:spPr>
      </p:pic>
      <p:sp>
        <p:nvSpPr>
          <p:cNvPr id="21" name="Rechthoek 20"/>
          <p:cNvSpPr/>
          <p:nvPr/>
        </p:nvSpPr>
        <p:spPr>
          <a:xfrm>
            <a:off x="971600" y="4928681"/>
            <a:ext cx="16561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300" b="1" dirty="0">
                <a:solidFill>
                  <a:schemeClr val="bg1"/>
                </a:solidFill>
                <a:latin typeface="PT Sans" panose="020B0503020203020204" pitchFamily="34" charset="0"/>
              </a:rPr>
              <a:t>Onze ambitie is accountancy en belastingadvies menselijker en flexibeler te maken </a:t>
            </a:r>
            <a:endParaRPr lang="nl-NL" sz="1300" b="1" dirty="0" smtClean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030500" y="558593"/>
            <a:ext cx="516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36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Belastingverdrag NL-DLD</a:t>
            </a:r>
            <a:endParaRPr lang="nl-NL" altLang="nl-NL" sz="3600" dirty="0">
              <a:solidFill>
                <a:srgbClr val="292F7D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827584" y="1772815"/>
            <a:ext cx="8136904" cy="443196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16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Artikel 14 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Ontslagvergoedingen onder oude verdrag besluit 2007 van toepassing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Besluit ingetrokken en hoofdregel van toepassing.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Duitsland geeft aan Ontslagvergoeding hangt samen met einde dienstbetrekking dus woonstaat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Nederland geeft aan in verband met verrichte arbeid, dus arbeidsstaat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Werknemer woonachtig in Duitsland en werkzaam in Nederland dubbele belastingheffing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Omgekeerd geen belastingheffing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2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2000" dirty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</p:txBody>
      </p:sp>
      <p:pic>
        <p:nvPicPr>
          <p:cNvPr id="2050" name="Picture 2" descr="Afbeeldingsresultaat voor presentatie strick duitsla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319818" cy="9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115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0" y="5935037"/>
            <a:ext cx="533148" cy="539496"/>
          </a:xfrm>
          <a:prstGeom prst="rect">
            <a:avLst/>
          </a:prstGeom>
        </p:spPr>
      </p:pic>
      <p:sp>
        <p:nvSpPr>
          <p:cNvPr id="21" name="Rechthoek 20"/>
          <p:cNvSpPr/>
          <p:nvPr/>
        </p:nvSpPr>
        <p:spPr>
          <a:xfrm>
            <a:off x="971600" y="4928681"/>
            <a:ext cx="16561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300" b="1" dirty="0">
                <a:solidFill>
                  <a:schemeClr val="bg1"/>
                </a:solidFill>
                <a:latin typeface="PT Sans" panose="020B0503020203020204" pitchFamily="34" charset="0"/>
              </a:rPr>
              <a:t>Onze ambitie is accountancy en belastingadvies menselijker en flexibeler te maken </a:t>
            </a:r>
            <a:endParaRPr lang="nl-NL" sz="1300" b="1" dirty="0" smtClean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030500" y="558593"/>
            <a:ext cx="516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36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Belastingverdrag NL-DLD</a:t>
            </a:r>
            <a:endParaRPr lang="nl-NL" altLang="nl-NL" sz="3600" dirty="0">
              <a:solidFill>
                <a:srgbClr val="292F7D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827584" y="1772815"/>
            <a:ext cx="8136904" cy="443196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16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Artikel 14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Compensatieregeling Nederland-Duitsland.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Berekeningen gemaakt slechts weinig toepasbaar. Nederlandse belastingheffing (inkomstenbelasting en volksverzekeringen) wordt afgezet tegen Duitse belastingheffing.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Inkomstenbelastingtarieven in Duitsland lager dus compensatieregeling zal weinig effect hebben.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2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2000" dirty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</p:txBody>
      </p:sp>
      <p:pic>
        <p:nvPicPr>
          <p:cNvPr id="2050" name="Picture 2" descr="Afbeeldingsresultaat voor presentatie strick duitsla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319818" cy="9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889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0" y="5935037"/>
            <a:ext cx="533148" cy="539496"/>
          </a:xfrm>
          <a:prstGeom prst="rect">
            <a:avLst/>
          </a:prstGeom>
        </p:spPr>
      </p:pic>
      <p:sp>
        <p:nvSpPr>
          <p:cNvPr id="21" name="Rechthoek 20"/>
          <p:cNvSpPr/>
          <p:nvPr/>
        </p:nvSpPr>
        <p:spPr>
          <a:xfrm>
            <a:off x="971600" y="4928681"/>
            <a:ext cx="16561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300" b="1" dirty="0">
                <a:solidFill>
                  <a:schemeClr val="bg1"/>
                </a:solidFill>
                <a:latin typeface="PT Sans" panose="020B0503020203020204" pitchFamily="34" charset="0"/>
              </a:rPr>
              <a:t>Onze ambitie is accountancy en belastingadvies menselijker en flexibeler te maken </a:t>
            </a:r>
            <a:endParaRPr lang="nl-NL" sz="1300" b="1" dirty="0" smtClean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030500" y="558593"/>
            <a:ext cx="516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36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Belastingverdrag NL-DLD</a:t>
            </a:r>
            <a:endParaRPr lang="nl-NL" altLang="nl-NL" sz="3600" dirty="0">
              <a:solidFill>
                <a:srgbClr val="292F7D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827584" y="1772815"/>
            <a:ext cx="8136904" cy="443196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16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Artikel 14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7600" dirty="0" err="1" smtClean="0">
                <a:solidFill>
                  <a:srgbClr val="292F7D"/>
                </a:solidFill>
                <a:latin typeface="PT Sans" panose="020B0503020203020204" pitchFamily="34" charset="0"/>
              </a:rPr>
              <a:t>Splittingverfahren</a:t>
            </a:r>
            <a:r>
              <a:rPr lang="nl-NL" sz="76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 van toepassing in Duitsland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76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Dit betekent inkomen wordt gemeenschappelijk berekend en vervolgens belast.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76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Voordeel is gelegen in belastingvrije som en </a:t>
            </a:r>
            <a:r>
              <a:rPr lang="nl-NL" sz="7600" dirty="0" err="1" smtClean="0">
                <a:solidFill>
                  <a:srgbClr val="292F7D"/>
                </a:solidFill>
                <a:latin typeface="PT Sans" panose="020B0503020203020204" pitchFamily="34" charset="0"/>
              </a:rPr>
              <a:t>progessie</a:t>
            </a:r>
            <a:r>
              <a:rPr lang="nl-NL" sz="76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 van de tarieven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76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Let op: indien toepassing </a:t>
            </a:r>
            <a:r>
              <a:rPr lang="nl-NL" sz="7600" dirty="0" err="1" smtClean="0">
                <a:solidFill>
                  <a:srgbClr val="292F7D"/>
                </a:solidFill>
                <a:latin typeface="PT Sans" panose="020B0503020203020204" pitchFamily="34" charset="0"/>
              </a:rPr>
              <a:t>steuerklasse</a:t>
            </a:r>
            <a:r>
              <a:rPr lang="nl-NL" sz="76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 3 nabetaling in de (verplichte) aangifte inkomstenbelasting in Duitsland.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76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Alleen toepasbaar door getrouwden en geregistreerd partnerschap van het gelijke geslacht. Let op: dus niet voor samenwoners.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2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2000" dirty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</p:txBody>
      </p:sp>
      <p:pic>
        <p:nvPicPr>
          <p:cNvPr id="2050" name="Picture 2" descr="Afbeeldingsresultaat voor presentatie strick duitsla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319818" cy="9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918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0" y="5935037"/>
            <a:ext cx="533148" cy="539496"/>
          </a:xfrm>
          <a:prstGeom prst="rect">
            <a:avLst/>
          </a:prstGeom>
        </p:spPr>
      </p:pic>
      <p:sp>
        <p:nvSpPr>
          <p:cNvPr id="21" name="Rechthoek 20"/>
          <p:cNvSpPr/>
          <p:nvPr/>
        </p:nvSpPr>
        <p:spPr>
          <a:xfrm>
            <a:off x="971600" y="4928681"/>
            <a:ext cx="16561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300" b="1" dirty="0">
                <a:solidFill>
                  <a:schemeClr val="bg1"/>
                </a:solidFill>
                <a:latin typeface="PT Sans" panose="020B0503020203020204" pitchFamily="34" charset="0"/>
              </a:rPr>
              <a:t>Onze ambitie is accountancy en belastingadvies menselijker en flexibeler te maken </a:t>
            </a:r>
            <a:endParaRPr lang="nl-NL" sz="1300" b="1" dirty="0" smtClean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030500" y="558593"/>
            <a:ext cx="516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36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Belastingverdrag NL-DLD</a:t>
            </a:r>
            <a:endParaRPr lang="nl-NL" altLang="nl-NL" sz="3600" dirty="0">
              <a:solidFill>
                <a:srgbClr val="292F7D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827584" y="1772815"/>
            <a:ext cx="8136904" cy="4431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4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Artikel 14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Voorbeeld inkomen man € 70 000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Belastingheffing man (</a:t>
            </a:r>
            <a:r>
              <a:rPr lang="nl-NL" sz="2000" dirty="0" err="1" smtClean="0">
                <a:solidFill>
                  <a:srgbClr val="292F7D"/>
                </a:solidFill>
                <a:latin typeface="PT Sans" panose="020B0503020203020204" pitchFamily="34" charset="0"/>
              </a:rPr>
              <a:t>Steuerklasse</a:t>
            </a:r>
            <a:r>
              <a:rPr lang="nl-NL" sz="2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 1)</a:t>
            </a:r>
          </a:p>
          <a:p>
            <a:pPr marL="457200" lvl="1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2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    LB € 17 009 / </a:t>
            </a:r>
            <a:r>
              <a:rPr lang="nl-NL" sz="2000" dirty="0" err="1" smtClean="0">
                <a:solidFill>
                  <a:srgbClr val="292F7D"/>
                </a:solidFill>
                <a:latin typeface="PT Sans" panose="020B0503020203020204" pitchFamily="34" charset="0"/>
              </a:rPr>
              <a:t>SolZ</a:t>
            </a:r>
            <a:r>
              <a:rPr lang="nl-NL" sz="2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 € 935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Inkomen vrouw € 21 000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Belastingheffing </a:t>
            </a:r>
            <a:r>
              <a:rPr lang="nl-NL" sz="2000" dirty="0" err="1" smtClean="0">
                <a:solidFill>
                  <a:srgbClr val="292F7D"/>
                </a:solidFill>
                <a:latin typeface="PT Sans" panose="020B0503020203020204" pitchFamily="34" charset="0"/>
              </a:rPr>
              <a:t>i.g.v</a:t>
            </a:r>
            <a:r>
              <a:rPr lang="nl-NL" sz="2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. </a:t>
            </a:r>
            <a:r>
              <a:rPr lang="nl-NL" sz="2000" dirty="0" err="1" smtClean="0">
                <a:solidFill>
                  <a:srgbClr val="292F7D"/>
                </a:solidFill>
                <a:latin typeface="PT Sans" panose="020B0503020203020204" pitchFamily="34" charset="0"/>
              </a:rPr>
              <a:t>Splitting</a:t>
            </a:r>
            <a:r>
              <a:rPr lang="nl-NL" sz="2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 man IB </a:t>
            </a:r>
          </a:p>
          <a:p>
            <a:pPr marL="457200" lvl="1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2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    IB € 13 385 / </a:t>
            </a:r>
            <a:r>
              <a:rPr lang="nl-NL" sz="2000" dirty="0" err="1" smtClean="0">
                <a:solidFill>
                  <a:srgbClr val="292F7D"/>
                </a:solidFill>
                <a:latin typeface="PT Sans" panose="020B0503020203020204" pitchFamily="34" charset="0"/>
              </a:rPr>
              <a:t>SolZ</a:t>
            </a:r>
            <a:r>
              <a:rPr lang="nl-NL" sz="2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 € 736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32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2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2000" dirty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</p:txBody>
      </p:sp>
      <p:pic>
        <p:nvPicPr>
          <p:cNvPr id="2050" name="Picture 2" descr="Afbeeldingsresultaat voor presentatie strick duitsla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319818" cy="9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623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0" y="5935037"/>
            <a:ext cx="533148" cy="539496"/>
          </a:xfrm>
          <a:prstGeom prst="rect">
            <a:avLst/>
          </a:prstGeom>
        </p:spPr>
      </p:pic>
      <p:sp>
        <p:nvSpPr>
          <p:cNvPr id="21" name="Rechthoek 20"/>
          <p:cNvSpPr/>
          <p:nvPr/>
        </p:nvSpPr>
        <p:spPr>
          <a:xfrm>
            <a:off x="971600" y="4928681"/>
            <a:ext cx="16561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300" b="1" dirty="0">
                <a:solidFill>
                  <a:schemeClr val="bg1"/>
                </a:solidFill>
                <a:latin typeface="PT Sans" panose="020B0503020203020204" pitchFamily="34" charset="0"/>
              </a:rPr>
              <a:t>Onze ambitie is accountancy en belastingadvies menselijker en flexibeler te maken </a:t>
            </a:r>
            <a:endParaRPr lang="nl-NL" sz="1300" b="1" dirty="0" smtClean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030500" y="558593"/>
            <a:ext cx="516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36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Belastingverdrag NL-DLD</a:t>
            </a:r>
            <a:endParaRPr lang="nl-NL" altLang="nl-NL" sz="3600" dirty="0">
              <a:solidFill>
                <a:srgbClr val="292F7D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827584" y="1772815"/>
            <a:ext cx="8136904" cy="443196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16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Artikel 15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Directeursbeloningen en andere beloningen </a:t>
            </a:r>
            <a:r>
              <a:rPr lang="nl-NL" sz="8000" dirty="0" err="1" smtClean="0">
                <a:solidFill>
                  <a:srgbClr val="292F7D"/>
                </a:solidFill>
                <a:latin typeface="PT Sans" panose="020B0503020203020204" pitchFamily="34" charset="0"/>
              </a:rPr>
              <a:t>i.h.v</a:t>
            </a: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. raad van beheer belast in staat waar lichaam is gelegen.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Lid van de raad van beheer zijn personen belast met algemene leiding (bestuurders) als zij die belast zijn met toezicht daarop (commissarissen).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>
                <a:solidFill>
                  <a:srgbClr val="292F7D"/>
                </a:solidFill>
                <a:latin typeface="PT Sans" panose="020B0503020203020204" pitchFamily="34" charset="0"/>
              </a:rPr>
              <a:t>Zowel feitelijk als formeel als bestuurder </a:t>
            </a: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aangewezen, wel aanwezig in raad van bestuur.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err="1" smtClean="0">
                <a:solidFill>
                  <a:srgbClr val="292F7D"/>
                </a:solidFill>
                <a:latin typeface="PT Sans" panose="020B0503020203020204" pitchFamily="34" charset="0"/>
              </a:rPr>
              <a:t>Bundesrat</a:t>
            </a: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 </a:t>
            </a:r>
            <a:r>
              <a:rPr lang="nl-NL" sz="8000" dirty="0" err="1" smtClean="0">
                <a:solidFill>
                  <a:srgbClr val="292F7D"/>
                </a:solidFill>
                <a:latin typeface="PT Sans" panose="020B0503020203020204" pitchFamily="34" charset="0"/>
              </a:rPr>
              <a:t>Drucksache</a:t>
            </a: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 479/12 (</a:t>
            </a:r>
            <a:r>
              <a:rPr lang="nl-NL" sz="8000" dirty="0" err="1" smtClean="0">
                <a:solidFill>
                  <a:srgbClr val="292F7D"/>
                </a:solidFill>
                <a:latin typeface="PT Sans" panose="020B0503020203020204" pitchFamily="34" charset="0"/>
              </a:rPr>
              <a:t>Auch</a:t>
            </a: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 </a:t>
            </a:r>
            <a:r>
              <a:rPr lang="nl-NL" sz="8000" dirty="0" err="1" smtClean="0">
                <a:solidFill>
                  <a:srgbClr val="292F7D"/>
                </a:solidFill>
                <a:latin typeface="PT Sans" panose="020B0503020203020204" pitchFamily="34" charset="0"/>
              </a:rPr>
              <a:t>fur</a:t>
            </a: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 </a:t>
            </a:r>
            <a:r>
              <a:rPr lang="nl-NL" sz="8000" dirty="0" err="1" smtClean="0">
                <a:solidFill>
                  <a:srgbClr val="292F7D"/>
                </a:solidFill>
                <a:latin typeface="PT Sans" panose="020B0503020203020204" pitchFamily="34" charset="0"/>
              </a:rPr>
              <a:t>Geschaftsfuhrer</a:t>
            </a: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)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Managers niet onder reikwijdte van dit artikel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2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2000" dirty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</p:txBody>
      </p:sp>
      <p:pic>
        <p:nvPicPr>
          <p:cNvPr id="2050" name="Picture 2" descr="Afbeeldingsresultaat voor presentatie strick duitsla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319818" cy="9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143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0" y="5935037"/>
            <a:ext cx="533148" cy="539496"/>
          </a:xfrm>
          <a:prstGeom prst="rect">
            <a:avLst/>
          </a:prstGeom>
        </p:spPr>
      </p:pic>
      <p:sp>
        <p:nvSpPr>
          <p:cNvPr id="21" name="Rechthoek 20"/>
          <p:cNvSpPr/>
          <p:nvPr/>
        </p:nvSpPr>
        <p:spPr>
          <a:xfrm>
            <a:off x="971600" y="4928681"/>
            <a:ext cx="16561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300" b="1" dirty="0">
                <a:solidFill>
                  <a:schemeClr val="bg1"/>
                </a:solidFill>
                <a:latin typeface="PT Sans" panose="020B0503020203020204" pitchFamily="34" charset="0"/>
              </a:rPr>
              <a:t>Onze ambitie is accountancy en belastingadvies menselijker en flexibeler te maken </a:t>
            </a:r>
            <a:endParaRPr lang="nl-NL" sz="1300" b="1" dirty="0" smtClean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030500" y="558593"/>
            <a:ext cx="516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36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Belastingverdrag NL-DLD</a:t>
            </a:r>
            <a:endParaRPr lang="nl-NL" altLang="nl-NL" sz="3600" dirty="0">
              <a:solidFill>
                <a:srgbClr val="292F7D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539552" y="2132856"/>
            <a:ext cx="8064896" cy="3240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16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Algemene informatie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Oude verdrag stamt uit 1959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Inwerkingtreding 1 januari 2016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Lange aanlooptijd (vanaf eind jaren 70)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Inwerkingtreding 2 jaar uitgesteld met name door </a:t>
            </a:r>
            <a:r>
              <a:rPr lang="nl-NL" sz="8000" dirty="0" err="1" smtClean="0">
                <a:solidFill>
                  <a:srgbClr val="292F7D"/>
                </a:solidFill>
                <a:latin typeface="PT Sans" panose="020B0503020203020204" pitchFamily="34" charset="0"/>
              </a:rPr>
              <a:t>Pensionado’s</a:t>
            </a:r>
            <a:endParaRPr lang="nl-NL" sz="80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marL="914400" lvl="2" indent="0">
              <a:lnSpc>
                <a:spcPct val="150000"/>
              </a:lnSpc>
              <a:buClr>
                <a:srgbClr val="FF0000"/>
              </a:buClr>
              <a:buNone/>
            </a:pPr>
            <a:endParaRPr lang="nl-NL" sz="72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2000" dirty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</p:txBody>
      </p:sp>
      <p:pic>
        <p:nvPicPr>
          <p:cNvPr id="2050" name="Picture 2" descr="Afbeeldingsresultaat voor presentatie strick duitsla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319818" cy="9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994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0" y="5935037"/>
            <a:ext cx="533148" cy="539496"/>
          </a:xfrm>
          <a:prstGeom prst="rect">
            <a:avLst/>
          </a:prstGeom>
        </p:spPr>
      </p:pic>
      <p:sp>
        <p:nvSpPr>
          <p:cNvPr id="21" name="Rechthoek 20"/>
          <p:cNvSpPr/>
          <p:nvPr/>
        </p:nvSpPr>
        <p:spPr>
          <a:xfrm>
            <a:off x="971600" y="4928681"/>
            <a:ext cx="16561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300" b="1" dirty="0">
                <a:solidFill>
                  <a:schemeClr val="bg1"/>
                </a:solidFill>
                <a:latin typeface="PT Sans" panose="020B0503020203020204" pitchFamily="34" charset="0"/>
              </a:rPr>
              <a:t>Onze ambitie is accountancy en belastingadvies menselijker en flexibeler te maken </a:t>
            </a:r>
            <a:endParaRPr lang="nl-NL" sz="1300" b="1" dirty="0" smtClean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030500" y="558593"/>
            <a:ext cx="516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36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Belastingverdrag NL-DLD</a:t>
            </a:r>
            <a:endParaRPr lang="nl-NL" altLang="nl-NL" sz="3600" dirty="0">
              <a:solidFill>
                <a:srgbClr val="292F7D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827584" y="1772815"/>
            <a:ext cx="8136904" cy="443196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16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Artikel 15 / artikel 22, tweede lid, c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>
                <a:solidFill>
                  <a:srgbClr val="292F7D"/>
                </a:solidFill>
                <a:latin typeface="PT Sans" panose="020B0503020203020204" pitchFamily="34" charset="0"/>
              </a:rPr>
              <a:t>Beloningen die in de hoedanigheid van bestuurder zijn ontvangen; ingeval ook werknemer dan is dit het werknemersartikel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Normaliter </a:t>
            </a:r>
            <a:r>
              <a:rPr lang="nl-NL" sz="8000" dirty="0" err="1" smtClean="0">
                <a:solidFill>
                  <a:srgbClr val="292F7D"/>
                </a:solidFill>
                <a:latin typeface="PT Sans" panose="020B0503020203020204" pitchFamily="34" charset="0"/>
              </a:rPr>
              <a:t>verrekeningsmethode</a:t>
            </a:r>
            <a:endParaRPr lang="nl-NL" sz="80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Indien voldaan aan voorwaarden besluit 18 juli 2008 dan vrijstellingsmethode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Kamerstukken II 2013/2014 bestuurder wordt gelijk belast als werknemer </a:t>
            </a:r>
          </a:p>
          <a:p>
            <a:pPr marL="457200" lvl="1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Let op: Duitsland </a:t>
            </a:r>
            <a:r>
              <a:rPr lang="nl-NL" sz="8000" dirty="0" err="1" smtClean="0">
                <a:solidFill>
                  <a:srgbClr val="292F7D"/>
                </a:solidFill>
                <a:latin typeface="PT Sans" panose="020B0503020203020204" pitchFamily="34" charset="0"/>
              </a:rPr>
              <a:t>verrekeningsmethode</a:t>
            </a:r>
            <a:endParaRPr lang="nl-NL" sz="80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2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2000" dirty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</p:txBody>
      </p:sp>
      <p:pic>
        <p:nvPicPr>
          <p:cNvPr id="2050" name="Picture 2" descr="Afbeeldingsresultaat voor presentatie strick duitsla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319818" cy="9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769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0" y="5935037"/>
            <a:ext cx="533148" cy="539496"/>
          </a:xfrm>
          <a:prstGeom prst="rect">
            <a:avLst/>
          </a:prstGeom>
        </p:spPr>
      </p:pic>
      <p:sp>
        <p:nvSpPr>
          <p:cNvPr id="21" name="Rechthoek 20"/>
          <p:cNvSpPr/>
          <p:nvPr/>
        </p:nvSpPr>
        <p:spPr>
          <a:xfrm>
            <a:off x="971600" y="4928681"/>
            <a:ext cx="16561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300" b="1" dirty="0">
                <a:solidFill>
                  <a:schemeClr val="bg1"/>
                </a:solidFill>
                <a:latin typeface="PT Sans" panose="020B0503020203020204" pitchFamily="34" charset="0"/>
              </a:rPr>
              <a:t>Onze ambitie is accountancy en belastingadvies menselijker en flexibeler te maken </a:t>
            </a:r>
            <a:endParaRPr lang="nl-NL" sz="1300" b="1" dirty="0" smtClean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030500" y="558593"/>
            <a:ext cx="516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36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Belastingverdrag NL-DLD</a:t>
            </a:r>
            <a:endParaRPr lang="nl-NL" altLang="nl-NL" sz="3600" dirty="0">
              <a:solidFill>
                <a:srgbClr val="292F7D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827584" y="1772815"/>
            <a:ext cx="8136904" cy="4431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4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Artikel 16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Artiesten en sportbeoefenaars belast in land waar werkzaamheden worden verricht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Ingeval bezoek wordt bekostigd uit openbare middelen (&gt; 50%) dan belast in woonstaat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000" dirty="0" err="1" smtClean="0">
                <a:solidFill>
                  <a:srgbClr val="292F7D"/>
                </a:solidFill>
                <a:latin typeface="PT Sans" panose="020B0503020203020204" pitchFamily="34" charset="0"/>
              </a:rPr>
              <a:t>Verrekeningsmethode</a:t>
            </a:r>
            <a:r>
              <a:rPr lang="nl-NL" sz="2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 van toepassing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2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2000" dirty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</p:txBody>
      </p:sp>
      <p:pic>
        <p:nvPicPr>
          <p:cNvPr id="2050" name="Picture 2" descr="Afbeeldingsresultaat voor presentatie strick duitsla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319818" cy="9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692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0" y="5935037"/>
            <a:ext cx="533148" cy="539496"/>
          </a:xfrm>
          <a:prstGeom prst="rect">
            <a:avLst/>
          </a:prstGeom>
        </p:spPr>
      </p:pic>
      <p:sp>
        <p:nvSpPr>
          <p:cNvPr id="21" name="Rechthoek 20"/>
          <p:cNvSpPr/>
          <p:nvPr/>
        </p:nvSpPr>
        <p:spPr>
          <a:xfrm>
            <a:off x="971600" y="4928681"/>
            <a:ext cx="16561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300" b="1" dirty="0">
                <a:solidFill>
                  <a:schemeClr val="bg1"/>
                </a:solidFill>
                <a:latin typeface="PT Sans" panose="020B0503020203020204" pitchFamily="34" charset="0"/>
              </a:rPr>
              <a:t>Onze ambitie is accountancy en belastingadvies menselijker en flexibeler te maken </a:t>
            </a:r>
            <a:endParaRPr lang="nl-NL" sz="1300" b="1" dirty="0" smtClean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030500" y="558593"/>
            <a:ext cx="516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36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Belastingverdrag NL-DLD</a:t>
            </a:r>
            <a:endParaRPr lang="nl-NL" altLang="nl-NL" sz="3600" dirty="0">
              <a:solidFill>
                <a:srgbClr val="292F7D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827584" y="1772815"/>
            <a:ext cx="8136904" cy="443196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16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Artikel 17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Voor pensioen en sociale zekerheidsuitkeringen in principe woonstaatheffing (lid 1)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Echter belastingheffing in uitkeringsstaat indien pensioen, andere soortgelijke beloning, lijfrente of sociale zekerheidspensioen totaal &gt; is dan € 15 000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Afkoopsom (geen periodiek karakter) dan belast in uitkeringsstaat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Nederland kent vrijstellingsmethode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Duitsland kent </a:t>
            </a:r>
            <a:r>
              <a:rPr lang="nl-NL" sz="8000" dirty="0" err="1" smtClean="0">
                <a:solidFill>
                  <a:srgbClr val="292F7D"/>
                </a:solidFill>
                <a:latin typeface="PT Sans" panose="020B0503020203020204" pitchFamily="34" charset="0"/>
              </a:rPr>
              <a:t>verrekeningmethode</a:t>
            </a:r>
            <a:endParaRPr lang="nl-NL" sz="80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2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2000" dirty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</p:txBody>
      </p:sp>
      <p:pic>
        <p:nvPicPr>
          <p:cNvPr id="2050" name="Picture 2" descr="Afbeeldingsresultaat voor presentatie strick duitsla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319818" cy="9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13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0" y="5935037"/>
            <a:ext cx="533148" cy="539496"/>
          </a:xfrm>
          <a:prstGeom prst="rect">
            <a:avLst/>
          </a:prstGeom>
        </p:spPr>
      </p:pic>
      <p:sp>
        <p:nvSpPr>
          <p:cNvPr id="21" name="Rechthoek 20"/>
          <p:cNvSpPr/>
          <p:nvPr/>
        </p:nvSpPr>
        <p:spPr>
          <a:xfrm>
            <a:off x="971600" y="4928681"/>
            <a:ext cx="16561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300" b="1" dirty="0">
                <a:solidFill>
                  <a:schemeClr val="bg1"/>
                </a:solidFill>
                <a:latin typeface="PT Sans" panose="020B0503020203020204" pitchFamily="34" charset="0"/>
              </a:rPr>
              <a:t>Onze ambitie is accountancy en belastingadvies menselijker en flexibeler te maken </a:t>
            </a:r>
            <a:endParaRPr lang="nl-NL" sz="1300" b="1" dirty="0" smtClean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030500" y="558593"/>
            <a:ext cx="516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36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Belastingverdrag NL-DLD</a:t>
            </a:r>
            <a:endParaRPr lang="nl-NL" altLang="nl-NL" sz="3600" dirty="0">
              <a:solidFill>
                <a:srgbClr val="292F7D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827584" y="1772815"/>
            <a:ext cx="8136904" cy="4431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4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Artikel 17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Overgangsregeling voor pensioenen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Toename tarief in de jaren 2016 van 10% naar 30% (2021)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Overgangsjaar 2016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Slechts zeer beperkte overgangsregeling, gaat immers om percentages gemiddelde belastingheffing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2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2000" dirty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</p:txBody>
      </p:sp>
      <p:pic>
        <p:nvPicPr>
          <p:cNvPr id="2050" name="Picture 2" descr="Afbeeldingsresultaat voor presentatie strick duitsla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319818" cy="9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741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0" y="5935037"/>
            <a:ext cx="533148" cy="539496"/>
          </a:xfrm>
          <a:prstGeom prst="rect">
            <a:avLst/>
          </a:prstGeom>
        </p:spPr>
      </p:pic>
      <p:sp>
        <p:nvSpPr>
          <p:cNvPr id="21" name="Rechthoek 20"/>
          <p:cNvSpPr/>
          <p:nvPr/>
        </p:nvSpPr>
        <p:spPr>
          <a:xfrm>
            <a:off x="971600" y="4928681"/>
            <a:ext cx="16561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300" b="1" dirty="0">
                <a:solidFill>
                  <a:schemeClr val="bg1"/>
                </a:solidFill>
                <a:latin typeface="PT Sans" panose="020B0503020203020204" pitchFamily="34" charset="0"/>
              </a:rPr>
              <a:t>Onze ambitie is accountancy en belastingadvies menselijker en flexibeler te maken </a:t>
            </a:r>
            <a:endParaRPr lang="nl-NL" sz="1300" b="1" dirty="0" smtClean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030500" y="558593"/>
            <a:ext cx="516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36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Belastingverdrag NL-DLD</a:t>
            </a:r>
            <a:endParaRPr lang="nl-NL" altLang="nl-NL" sz="3600" dirty="0">
              <a:solidFill>
                <a:srgbClr val="292F7D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827584" y="1772815"/>
            <a:ext cx="8136904" cy="4431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4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Artikel 17/18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Overheidspensioen telt niet mee voor de grens van € 15 000.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Overheidspensioen op grond van artikel 18 toegewezen aan bronstaat.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Bij bepaling privaat- of publiekrechtelijk pensioen is van belang bij welke werkgever het is opgebouwd (artikel XIV Protocol)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20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20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2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2000" dirty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</p:txBody>
      </p:sp>
      <p:pic>
        <p:nvPicPr>
          <p:cNvPr id="2050" name="Picture 2" descr="Afbeeldingsresultaat voor presentatie strick duitsla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319818" cy="9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344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0" y="5935037"/>
            <a:ext cx="533148" cy="539496"/>
          </a:xfrm>
          <a:prstGeom prst="rect">
            <a:avLst/>
          </a:prstGeom>
        </p:spPr>
      </p:pic>
      <p:sp>
        <p:nvSpPr>
          <p:cNvPr id="21" name="Rechthoek 20"/>
          <p:cNvSpPr/>
          <p:nvPr/>
        </p:nvSpPr>
        <p:spPr>
          <a:xfrm>
            <a:off x="971600" y="4928681"/>
            <a:ext cx="16561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300" b="1" dirty="0">
                <a:solidFill>
                  <a:schemeClr val="bg1"/>
                </a:solidFill>
                <a:latin typeface="PT Sans" panose="020B0503020203020204" pitchFamily="34" charset="0"/>
              </a:rPr>
              <a:t>Onze ambitie is accountancy en belastingadvies menselijker en flexibeler te maken </a:t>
            </a:r>
            <a:endParaRPr lang="nl-NL" sz="1300" b="1" dirty="0" smtClean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030500" y="558593"/>
            <a:ext cx="516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36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Belastingverdrag NL-DLD</a:t>
            </a:r>
            <a:endParaRPr lang="nl-NL" altLang="nl-NL" sz="3600" dirty="0">
              <a:solidFill>
                <a:srgbClr val="292F7D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827584" y="1772815"/>
            <a:ext cx="8136904" cy="4431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4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Artikel 22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Voorkoming dubbele belasting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In Duitsland vrijstellingsmethode indien verrekening niet van toepassing is.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Let op: Subject </a:t>
            </a:r>
            <a:r>
              <a:rPr lang="nl-NL" sz="2000" dirty="0" err="1" smtClean="0">
                <a:solidFill>
                  <a:srgbClr val="292F7D"/>
                </a:solidFill>
                <a:latin typeface="PT Sans" panose="020B0503020203020204" pitchFamily="34" charset="0"/>
              </a:rPr>
              <a:t>to</a:t>
            </a:r>
            <a:r>
              <a:rPr lang="nl-NL" sz="2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 tax clausule</a:t>
            </a: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2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2000" dirty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</p:txBody>
      </p:sp>
      <p:pic>
        <p:nvPicPr>
          <p:cNvPr id="2050" name="Picture 2" descr="Afbeeldingsresultaat voor presentatie strick duitsla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319818" cy="9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667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0" y="0"/>
            <a:ext cx="9149230" cy="68580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509120"/>
            <a:ext cx="796200" cy="29102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851920" y="4509120"/>
            <a:ext cx="1591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  <a:latin typeface="PT Sans" panose="020B0503020203020204" pitchFamily="34" charset="0"/>
              </a:rPr>
              <a:t>k</a:t>
            </a:r>
            <a:r>
              <a:rPr lang="nl-NL" sz="1600" b="1" dirty="0" smtClean="0">
                <a:solidFill>
                  <a:schemeClr val="bg1"/>
                </a:solidFill>
                <a:latin typeface="PT Sans" panose="020B0503020203020204" pitchFamily="34" charset="0"/>
              </a:rPr>
              <a:t>roesewevers.nl</a:t>
            </a:r>
            <a:endParaRPr lang="nl-NL" sz="1600" b="1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779912" y="3508266"/>
            <a:ext cx="3600400" cy="7848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l-NL" sz="4500" dirty="0" smtClean="0">
                <a:solidFill>
                  <a:schemeClr val="bg1"/>
                </a:solidFill>
                <a:latin typeface="PT Sans" panose="020B0503020203020204" pitchFamily="34" charset="0"/>
              </a:rPr>
              <a:t>Vragen?</a:t>
            </a:r>
            <a:endParaRPr lang="nl-NL" sz="45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47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0" y="5935037"/>
            <a:ext cx="533148" cy="539496"/>
          </a:xfrm>
          <a:prstGeom prst="rect">
            <a:avLst/>
          </a:prstGeom>
        </p:spPr>
      </p:pic>
      <p:sp>
        <p:nvSpPr>
          <p:cNvPr id="21" name="Rechthoek 20"/>
          <p:cNvSpPr/>
          <p:nvPr/>
        </p:nvSpPr>
        <p:spPr>
          <a:xfrm>
            <a:off x="971600" y="4928681"/>
            <a:ext cx="16561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300" b="1" dirty="0">
                <a:solidFill>
                  <a:schemeClr val="bg1"/>
                </a:solidFill>
                <a:latin typeface="PT Sans" panose="020B0503020203020204" pitchFamily="34" charset="0"/>
              </a:rPr>
              <a:t>Onze ambitie is accountancy en belastingadvies menselijker en flexibeler te maken </a:t>
            </a:r>
            <a:endParaRPr lang="nl-NL" sz="1300" b="1" dirty="0" smtClean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030500" y="558593"/>
            <a:ext cx="516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36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Belastingverdrag NL-DLD</a:t>
            </a:r>
            <a:endParaRPr lang="nl-NL" altLang="nl-NL" sz="3600" dirty="0">
              <a:solidFill>
                <a:srgbClr val="292F7D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395536" y="2132856"/>
            <a:ext cx="8351232" cy="3240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16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Algemene informatie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Beide landen wilden specifieke artikelen opgenomen zien.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Bestaat uit verdrag, bijlage en protocol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Nederland </a:t>
            </a:r>
            <a:r>
              <a:rPr lang="nl-NL" sz="8000" dirty="0" err="1" smtClean="0">
                <a:solidFill>
                  <a:srgbClr val="292F7D"/>
                </a:solidFill>
                <a:latin typeface="PT Sans" panose="020B0503020203020204" pitchFamily="34" charset="0"/>
              </a:rPr>
              <a:t>MvT</a:t>
            </a: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 12 april 2013 44 pagina’s en diverse </a:t>
            </a:r>
            <a:r>
              <a:rPr lang="nl-NL" sz="8000" dirty="0">
                <a:solidFill>
                  <a:srgbClr val="292F7D"/>
                </a:solidFill>
                <a:latin typeface="PT Sans" panose="020B0503020203020204" pitchFamily="34" charset="0"/>
              </a:rPr>
              <a:t>andere </a:t>
            </a: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verslagen https</a:t>
            </a:r>
            <a:r>
              <a:rPr lang="nl-NL" sz="8000" dirty="0">
                <a:solidFill>
                  <a:srgbClr val="292F7D"/>
                </a:solidFill>
                <a:latin typeface="PT Sans" panose="020B0503020203020204" pitchFamily="34" charset="0"/>
              </a:rPr>
              <a:t>://www.eerstekamer.nl/wetsvoorstel/33615_goedkeuring_belastingverdrag</a:t>
            </a:r>
            <a:endParaRPr lang="nl-NL" sz="80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Duitsland Denkschrift 7 pagina’s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Overgangsregeling 2016 kiezen voor oude verdrag</a:t>
            </a:r>
          </a:p>
          <a:p>
            <a:pPr marL="914400" lvl="2" indent="0">
              <a:lnSpc>
                <a:spcPct val="150000"/>
              </a:lnSpc>
              <a:buClr>
                <a:srgbClr val="FF0000"/>
              </a:buClr>
              <a:buNone/>
            </a:pPr>
            <a:endParaRPr lang="nl-NL" sz="72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2000" dirty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</p:txBody>
      </p:sp>
      <p:pic>
        <p:nvPicPr>
          <p:cNvPr id="2050" name="Picture 2" descr="Afbeeldingsresultaat voor presentatie strick duitsla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319818" cy="9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363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0" y="5935037"/>
            <a:ext cx="533148" cy="539496"/>
          </a:xfrm>
          <a:prstGeom prst="rect">
            <a:avLst/>
          </a:prstGeom>
        </p:spPr>
      </p:pic>
      <p:sp>
        <p:nvSpPr>
          <p:cNvPr id="21" name="Rechthoek 20"/>
          <p:cNvSpPr/>
          <p:nvPr/>
        </p:nvSpPr>
        <p:spPr>
          <a:xfrm>
            <a:off x="971600" y="4928681"/>
            <a:ext cx="16561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300" b="1" dirty="0">
                <a:solidFill>
                  <a:schemeClr val="bg1"/>
                </a:solidFill>
                <a:latin typeface="PT Sans" panose="020B0503020203020204" pitchFamily="34" charset="0"/>
              </a:rPr>
              <a:t>Onze ambitie is accountancy en belastingadvies menselijker en flexibeler te maken </a:t>
            </a:r>
            <a:endParaRPr lang="nl-NL" sz="1300" b="1" dirty="0" smtClean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030500" y="558593"/>
            <a:ext cx="516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36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Belastingverdrag NL-DLD</a:t>
            </a:r>
            <a:endParaRPr lang="nl-NL" altLang="nl-NL" sz="3600" dirty="0">
              <a:solidFill>
                <a:srgbClr val="292F7D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395536" y="1556792"/>
            <a:ext cx="8640960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16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Artikel </a:t>
            </a:r>
            <a:r>
              <a:rPr lang="nl-NL" sz="16000" dirty="0">
                <a:solidFill>
                  <a:srgbClr val="292F7D"/>
                </a:solidFill>
                <a:latin typeface="PT Sans" panose="020B0503020203020204" pitchFamily="34" charset="0"/>
              </a:rPr>
              <a:t>6</a:t>
            </a:r>
            <a:endParaRPr lang="nl-NL" sz="160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Opbrengsten onroerende zaken belast in staat waar OG gelegen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Begrip onroerende zaak naar recht waar de onroerende zaak ligt</a:t>
            </a:r>
          </a:p>
          <a:p>
            <a:pPr marL="457200" lvl="1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     (verschillen bijvoorbeeld windturbine NLD OG – DLD geen OG)</a:t>
            </a: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Artikel 13 lid 2 vervreemdingwinst (nieuw) ook belast in staat waar OG gelegen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Ook verkoop van aandelen in OG vennootschappen (&gt; 75% waarde in OG) worden belast in bronstaat. </a:t>
            </a:r>
          </a:p>
        </p:txBody>
      </p:sp>
      <p:pic>
        <p:nvPicPr>
          <p:cNvPr id="2050" name="Picture 2" descr="Afbeeldingsresultaat voor presentatie strick duitsla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319818" cy="9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520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0" y="5935037"/>
            <a:ext cx="533148" cy="539496"/>
          </a:xfrm>
          <a:prstGeom prst="rect">
            <a:avLst/>
          </a:prstGeom>
        </p:spPr>
      </p:pic>
      <p:sp>
        <p:nvSpPr>
          <p:cNvPr id="21" name="Rechthoek 20"/>
          <p:cNvSpPr/>
          <p:nvPr/>
        </p:nvSpPr>
        <p:spPr>
          <a:xfrm>
            <a:off x="971600" y="4928681"/>
            <a:ext cx="16561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300" b="1" dirty="0">
                <a:solidFill>
                  <a:schemeClr val="bg1"/>
                </a:solidFill>
                <a:latin typeface="PT Sans" panose="020B0503020203020204" pitchFamily="34" charset="0"/>
              </a:rPr>
              <a:t>Onze ambitie is accountancy en belastingadvies menselijker en flexibeler te maken </a:t>
            </a:r>
            <a:endParaRPr lang="nl-NL" sz="1300" b="1" dirty="0" smtClean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030500" y="558593"/>
            <a:ext cx="516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36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Belastingverdrag NL-DLD</a:t>
            </a:r>
            <a:endParaRPr lang="nl-NL" altLang="nl-NL" sz="3600" dirty="0">
              <a:solidFill>
                <a:srgbClr val="292F7D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395536" y="1556792"/>
            <a:ext cx="8640960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16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Artikel </a:t>
            </a:r>
            <a:r>
              <a:rPr lang="nl-NL" sz="16000" dirty="0">
                <a:solidFill>
                  <a:srgbClr val="292F7D"/>
                </a:solidFill>
                <a:latin typeface="PT Sans" panose="020B0503020203020204" pitchFamily="34" charset="0"/>
              </a:rPr>
              <a:t>6</a:t>
            </a:r>
            <a:endParaRPr lang="nl-NL" sz="160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Belastingheffing in woonstaat ingeval </a:t>
            </a:r>
          </a:p>
          <a:p>
            <a:pPr lvl="2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Sprake is van beursgenoteerde aandelen</a:t>
            </a:r>
          </a:p>
          <a:p>
            <a:pPr lvl="2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Er een onderneming wordt uitgeoefend</a:t>
            </a:r>
          </a:p>
          <a:p>
            <a:pPr lvl="2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het aandelenbelang &lt; 50%</a:t>
            </a:r>
          </a:p>
          <a:p>
            <a:pPr lvl="2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De voordelen voortvloeien uit reorganisatie, fusie, splitsing of soortgelijke transactie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</p:txBody>
      </p:sp>
      <p:pic>
        <p:nvPicPr>
          <p:cNvPr id="2050" name="Picture 2" descr="Afbeeldingsresultaat voor presentatie strick duitsla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319818" cy="9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753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0" y="5935037"/>
            <a:ext cx="533148" cy="539496"/>
          </a:xfrm>
          <a:prstGeom prst="rect">
            <a:avLst/>
          </a:prstGeom>
        </p:spPr>
      </p:pic>
      <p:sp>
        <p:nvSpPr>
          <p:cNvPr id="21" name="Rechthoek 20"/>
          <p:cNvSpPr/>
          <p:nvPr/>
        </p:nvSpPr>
        <p:spPr>
          <a:xfrm>
            <a:off x="971600" y="4928681"/>
            <a:ext cx="16561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300" b="1" dirty="0">
                <a:solidFill>
                  <a:schemeClr val="bg1"/>
                </a:solidFill>
                <a:latin typeface="PT Sans" panose="020B0503020203020204" pitchFamily="34" charset="0"/>
              </a:rPr>
              <a:t>Onze ambitie is accountancy en belastingadvies menselijker en flexibeler te maken </a:t>
            </a:r>
            <a:endParaRPr lang="nl-NL" sz="1300" b="1" dirty="0" smtClean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030500" y="558593"/>
            <a:ext cx="516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36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Belastingverdrag NL-DLD</a:t>
            </a:r>
            <a:endParaRPr lang="nl-NL" altLang="nl-NL" sz="3600" dirty="0">
              <a:solidFill>
                <a:srgbClr val="292F7D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395536" y="1556792"/>
            <a:ext cx="5400600" cy="4104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16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Artikel 6</a:t>
            </a:r>
          </a:p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endParaRPr lang="nl-NL" sz="160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Beiden woonachtig in Nederland. Henk oefent een onderneming uit in de onroerende zaak. Belastingheffing Henk in Nederland en Piet in Duitsland?</a:t>
            </a:r>
          </a:p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endParaRPr lang="nl-NL" sz="8000" dirty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Oplossing belang van Piet verkleinen? </a:t>
            </a:r>
          </a:p>
        </p:txBody>
      </p:sp>
      <p:pic>
        <p:nvPicPr>
          <p:cNvPr id="2050" name="Picture 2" descr="Afbeeldingsresultaat voor presentatie strick duitsla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319818" cy="9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6370096" y="4794361"/>
            <a:ext cx="2304256" cy="9388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Onroerende zaak vennootschap </a:t>
            </a:r>
          </a:p>
          <a:p>
            <a:pPr algn="ctr"/>
            <a:r>
              <a:rPr lang="nl-NL" dirty="0" smtClean="0">
                <a:solidFill>
                  <a:schemeClr val="tx1"/>
                </a:solidFill>
              </a:rPr>
              <a:t>GmbH</a:t>
            </a:r>
            <a:endParaRPr lang="nl-NL" dirty="0">
              <a:solidFill>
                <a:schemeClr val="tx1"/>
              </a:solidFill>
            </a:endParaRPr>
          </a:p>
        </p:txBody>
      </p:sp>
      <p:cxnSp>
        <p:nvCxnSpPr>
          <p:cNvPr id="4" name="Rechte verbindingslijn 3"/>
          <p:cNvCxnSpPr>
            <a:stCxn id="2" idx="0"/>
          </p:cNvCxnSpPr>
          <p:nvPr/>
        </p:nvCxnSpPr>
        <p:spPr>
          <a:xfrm flipH="1" flipV="1">
            <a:off x="6370096" y="3942421"/>
            <a:ext cx="1152128" cy="851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>
            <a:stCxn id="2" idx="0"/>
          </p:cNvCxnSpPr>
          <p:nvPr/>
        </p:nvCxnSpPr>
        <p:spPr>
          <a:xfrm flipV="1">
            <a:off x="7522224" y="3979127"/>
            <a:ext cx="1080120" cy="8152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6034908" y="3609795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Henk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7682711" y="3556311"/>
            <a:ext cx="54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Piet</a:t>
            </a:r>
            <a:endParaRPr lang="nl-NL" dirty="0"/>
          </a:p>
        </p:txBody>
      </p:sp>
      <p:sp>
        <p:nvSpPr>
          <p:cNvPr id="22" name="Tekstvak 21"/>
          <p:cNvSpPr txBox="1"/>
          <p:nvPr/>
        </p:nvSpPr>
        <p:spPr>
          <a:xfrm>
            <a:off x="6243578" y="420207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50%</a:t>
            </a:r>
            <a:endParaRPr lang="nl-NL" dirty="0"/>
          </a:p>
        </p:txBody>
      </p:sp>
      <p:sp>
        <p:nvSpPr>
          <p:cNvPr id="24" name="Tekstvak 23"/>
          <p:cNvSpPr txBox="1"/>
          <p:nvPr/>
        </p:nvSpPr>
        <p:spPr>
          <a:xfrm>
            <a:off x="8275774" y="418372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50%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30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0" y="5935037"/>
            <a:ext cx="533148" cy="539496"/>
          </a:xfrm>
          <a:prstGeom prst="rect">
            <a:avLst/>
          </a:prstGeom>
        </p:spPr>
      </p:pic>
      <p:sp>
        <p:nvSpPr>
          <p:cNvPr id="21" name="Rechthoek 20"/>
          <p:cNvSpPr/>
          <p:nvPr/>
        </p:nvSpPr>
        <p:spPr>
          <a:xfrm>
            <a:off x="971600" y="4928681"/>
            <a:ext cx="16561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300" b="1" dirty="0">
                <a:solidFill>
                  <a:schemeClr val="bg1"/>
                </a:solidFill>
                <a:latin typeface="PT Sans" panose="020B0503020203020204" pitchFamily="34" charset="0"/>
              </a:rPr>
              <a:t>Onze ambitie is accountancy en belastingadvies menselijker en flexibeler te maken </a:t>
            </a:r>
            <a:endParaRPr lang="nl-NL" sz="1300" b="1" dirty="0" smtClean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030500" y="558593"/>
            <a:ext cx="516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36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Belastingverdrag NL-DLD</a:t>
            </a:r>
            <a:endParaRPr lang="nl-NL" altLang="nl-NL" sz="3600" dirty="0">
              <a:solidFill>
                <a:srgbClr val="292F7D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539552" y="2132855"/>
            <a:ext cx="7940642" cy="380218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16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Artikel 10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Gerechtigde lichaam en belang ≥10% -&gt; bronheffing 5%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Misbruikbepalingen (paragraaf 50d </a:t>
            </a:r>
            <a:r>
              <a:rPr lang="nl-NL" sz="8000" dirty="0" err="1" smtClean="0">
                <a:solidFill>
                  <a:srgbClr val="292F7D"/>
                </a:solidFill>
                <a:latin typeface="PT Sans" panose="020B0503020203020204" pitchFamily="34" charset="0"/>
              </a:rPr>
              <a:t>EStG</a:t>
            </a: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) blijven van toepassing artikel 23 Belastingverdrag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Moeder-dochter richtlijn 10% of meer en aandelen 1 jaar houden dan bronheffing 0% (protocol I lid 1), ook hier antimisbruikbepalingen (paragraaf 50d </a:t>
            </a:r>
            <a:r>
              <a:rPr lang="nl-NL" sz="8000" dirty="0" err="1" smtClean="0">
                <a:solidFill>
                  <a:srgbClr val="292F7D"/>
                </a:solidFill>
                <a:latin typeface="PT Sans" panose="020B0503020203020204" pitchFamily="34" charset="0"/>
              </a:rPr>
              <a:t>EStG</a:t>
            </a: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) van toepassing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Particulieren 15%</a:t>
            </a:r>
            <a:endParaRPr lang="nl-NL" sz="8000" dirty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2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2000" dirty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</p:txBody>
      </p:sp>
      <p:pic>
        <p:nvPicPr>
          <p:cNvPr id="2050" name="Picture 2" descr="Afbeeldingsresultaat voor presentatie strick duitsla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319818" cy="9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807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0" y="5935037"/>
            <a:ext cx="533148" cy="539496"/>
          </a:xfrm>
          <a:prstGeom prst="rect">
            <a:avLst/>
          </a:prstGeom>
        </p:spPr>
      </p:pic>
      <p:sp>
        <p:nvSpPr>
          <p:cNvPr id="21" name="Rechthoek 20"/>
          <p:cNvSpPr/>
          <p:nvPr/>
        </p:nvSpPr>
        <p:spPr>
          <a:xfrm>
            <a:off x="971600" y="4928681"/>
            <a:ext cx="16561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300" b="1" dirty="0">
                <a:solidFill>
                  <a:schemeClr val="bg1"/>
                </a:solidFill>
                <a:latin typeface="PT Sans" panose="020B0503020203020204" pitchFamily="34" charset="0"/>
              </a:rPr>
              <a:t>Onze ambitie is accountancy en belastingadvies menselijker en flexibeler te maken </a:t>
            </a:r>
            <a:endParaRPr lang="nl-NL" sz="1300" b="1" dirty="0" smtClean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030500" y="558593"/>
            <a:ext cx="516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36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Belastingverdrag NL-DLD</a:t>
            </a:r>
            <a:endParaRPr lang="nl-NL" altLang="nl-NL" sz="3600" dirty="0">
              <a:solidFill>
                <a:srgbClr val="292F7D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539552" y="2132856"/>
            <a:ext cx="8424936" cy="3888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16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Protocol XV (ontsnapping)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Natuurlijk persoon inwoner van Nederland en inkomen in Nederland wordt belast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Nederlandse ondernemingen geconsolideerde basis beoordelen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8000" dirty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marL="457200" lvl="1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Tip: zorg voor voldoende </a:t>
            </a:r>
            <a:r>
              <a:rPr lang="nl-NL" sz="8000" dirty="0" err="1" smtClean="0">
                <a:solidFill>
                  <a:srgbClr val="292F7D"/>
                </a:solidFill>
                <a:latin typeface="PT Sans" panose="020B0503020203020204" pitchFamily="34" charset="0"/>
              </a:rPr>
              <a:t>substance</a:t>
            </a:r>
            <a:endParaRPr lang="nl-NL" sz="80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07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07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95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marL="457200" lvl="1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107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- 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2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2000" dirty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</p:txBody>
      </p:sp>
      <p:pic>
        <p:nvPicPr>
          <p:cNvPr id="2050" name="Picture 2" descr="Afbeeldingsresultaat voor presentatie strick duitsla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319818" cy="9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655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0" y="5935037"/>
            <a:ext cx="533148" cy="539496"/>
          </a:xfrm>
          <a:prstGeom prst="rect">
            <a:avLst/>
          </a:prstGeom>
        </p:spPr>
      </p:pic>
      <p:sp>
        <p:nvSpPr>
          <p:cNvPr id="21" name="Rechthoek 20"/>
          <p:cNvSpPr/>
          <p:nvPr/>
        </p:nvSpPr>
        <p:spPr>
          <a:xfrm>
            <a:off x="3645252" y="4325176"/>
            <a:ext cx="16561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300" b="1" dirty="0">
                <a:solidFill>
                  <a:schemeClr val="bg1"/>
                </a:solidFill>
                <a:latin typeface="PT Sans" panose="020B0503020203020204" pitchFamily="34" charset="0"/>
              </a:rPr>
              <a:t>Onze ambitie is accountancy en belastingadvies menselijker en flexibeler te maken </a:t>
            </a:r>
            <a:endParaRPr lang="nl-NL" sz="1300" b="1" dirty="0" smtClean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030500" y="558593"/>
            <a:ext cx="516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36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Belastingverdrag NL-DLD</a:t>
            </a:r>
            <a:endParaRPr lang="nl-NL" altLang="nl-NL" sz="3600" dirty="0">
              <a:solidFill>
                <a:srgbClr val="292F7D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/>
        </p:nvSpPr>
        <p:spPr>
          <a:xfrm>
            <a:off x="107504" y="2132856"/>
            <a:ext cx="8856984" cy="3888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16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Commanditaire vennootschappen</a:t>
            </a:r>
          </a:p>
          <a:p>
            <a:pPr lvl="2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Kwalificatieverschillen, artikel I lid 2 protocol bepaalt woonstaat beslist</a:t>
            </a:r>
          </a:p>
          <a:p>
            <a:pPr lvl="2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Nederland gaat uit van 5%</a:t>
            </a:r>
          </a:p>
          <a:p>
            <a:pPr lvl="2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Duitsland wellicht van 15%, </a:t>
            </a:r>
          </a:p>
          <a:p>
            <a:pPr marL="914400" lvl="2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8000" dirty="0">
                <a:solidFill>
                  <a:srgbClr val="292F7D"/>
                </a:solidFill>
                <a:latin typeface="PT Sans" panose="020B0503020203020204" pitchFamily="34" charset="0"/>
              </a:rPr>
              <a:t> </a:t>
            </a: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 is er sprake van een samenwerkingsverband?</a:t>
            </a:r>
          </a:p>
          <a:p>
            <a:pPr marL="914400" lvl="2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80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Geldt het protocol artikel XV? </a:t>
            </a:r>
          </a:p>
          <a:p>
            <a:pPr marL="914400" lvl="2" indent="0">
              <a:lnSpc>
                <a:spcPct val="150000"/>
              </a:lnSpc>
              <a:buClr>
                <a:srgbClr val="FF0000"/>
              </a:buClr>
              <a:buNone/>
            </a:pPr>
            <a:endParaRPr lang="nl-NL" sz="103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2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03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2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0300" dirty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2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03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07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95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marL="457200" lvl="1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nl-NL" sz="10700" dirty="0" smtClean="0">
                <a:solidFill>
                  <a:srgbClr val="292F7D"/>
                </a:solidFill>
                <a:latin typeface="PT Sans" panose="020B0503020203020204" pitchFamily="34" charset="0"/>
              </a:rPr>
              <a:t>- 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2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7600" dirty="0" smtClean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2000" dirty="0">
              <a:solidFill>
                <a:srgbClr val="292F7D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PT Sans" pitchFamily="34" charset="0"/>
            </a:endParaRPr>
          </a:p>
        </p:txBody>
      </p:sp>
      <p:pic>
        <p:nvPicPr>
          <p:cNvPr id="2050" name="Picture 2" descr="Afbeeldingsresultaat voor presentatie strick duitsla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319818" cy="9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5704075" y="3527634"/>
            <a:ext cx="115212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BV</a:t>
            </a:r>
            <a:endParaRPr lang="nl-NL" dirty="0">
              <a:solidFill>
                <a:schemeClr val="tx1"/>
              </a:solidFill>
            </a:endParaRPr>
          </a:p>
        </p:txBody>
      </p:sp>
      <p:cxnSp>
        <p:nvCxnSpPr>
          <p:cNvPr id="6" name="Rechte verbindingslijn 5"/>
          <p:cNvCxnSpPr>
            <a:stCxn id="4" idx="2"/>
          </p:cNvCxnSpPr>
          <p:nvPr/>
        </p:nvCxnSpPr>
        <p:spPr>
          <a:xfrm>
            <a:off x="6280139" y="4319722"/>
            <a:ext cx="97210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al 8"/>
          <p:cNvSpPr/>
          <p:nvPr/>
        </p:nvSpPr>
        <p:spPr>
          <a:xfrm>
            <a:off x="6514165" y="4679762"/>
            <a:ext cx="2142238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Open</a:t>
            </a:r>
            <a:endParaRPr lang="nl-NL" dirty="0">
              <a:solidFill>
                <a:schemeClr val="tx1"/>
              </a:solidFill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7900319" y="4247714"/>
            <a:ext cx="634573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6122231" y="4365019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0,1%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8155622" y="436501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99,9%</a:t>
            </a:r>
            <a:endParaRPr lang="nl-NL" dirty="0"/>
          </a:p>
        </p:txBody>
      </p:sp>
      <p:sp>
        <p:nvSpPr>
          <p:cNvPr id="18" name="Rechthoek 17"/>
          <p:cNvSpPr/>
          <p:nvPr/>
        </p:nvSpPr>
        <p:spPr>
          <a:xfrm>
            <a:off x="7003494" y="5673067"/>
            <a:ext cx="115212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GmbH</a:t>
            </a:r>
            <a:endParaRPr lang="nl-NL" dirty="0">
              <a:solidFill>
                <a:schemeClr val="tx1"/>
              </a:solidFill>
            </a:endParaRPr>
          </a:p>
        </p:txBody>
      </p:sp>
      <p:cxnSp>
        <p:nvCxnSpPr>
          <p:cNvPr id="15" name="Rechte verbindingslijn 14"/>
          <p:cNvCxnSpPr>
            <a:stCxn id="9" idx="4"/>
            <a:endCxn id="18" idx="0"/>
          </p:cNvCxnSpPr>
          <p:nvPr/>
        </p:nvCxnSpPr>
        <p:spPr>
          <a:xfrm flipH="1">
            <a:off x="7579558" y="5327834"/>
            <a:ext cx="5726" cy="345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chte verbindingslijn 2"/>
          <p:cNvCxnSpPr/>
          <p:nvPr/>
        </p:nvCxnSpPr>
        <p:spPr>
          <a:xfrm>
            <a:off x="5550703" y="5471850"/>
            <a:ext cx="3888432" cy="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524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W basis templat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KW basis template</Template>
  <TotalTime>3886</TotalTime>
  <Words>1618</Words>
  <Application>Microsoft Office PowerPoint</Application>
  <PresentationFormat>Diavoorstelling (4:3)</PresentationFormat>
  <Paragraphs>376</Paragraphs>
  <Slides>26</Slides>
  <Notes>26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1" baseType="lpstr">
      <vt:lpstr>Arial</vt:lpstr>
      <vt:lpstr>Calibri</vt:lpstr>
      <vt:lpstr>PT Sans</vt:lpstr>
      <vt:lpstr>Wingdings</vt:lpstr>
      <vt:lpstr>KW basis template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KroeseWevers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Sietze van Houten</dc:creator>
  <cp:lastModifiedBy>Y.H. Burkink</cp:lastModifiedBy>
  <cp:revision>188</cp:revision>
  <cp:lastPrinted>2016-04-30T11:25:31Z</cp:lastPrinted>
  <dcterms:created xsi:type="dcterms:W3CDTF">2016-02-05T08:32:22Z</dcterms:created>
  <dcterms:modified xsi:type="dcterms:W3CDTF">2016-05-09T07:18:49Z</dcterms:modified>
</cp:coreProperties>
</file>