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0bca0399300a43e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92" r:id="rId3"/>
    <p:sldId id="293" r:id="rId4"/>
    <p:sldId id="258" r:id="rId5"/>
    <p:sldId id="265" r:id="rId6"/>
    <p:sldId id="267" r:id="rId7"/>
    <p:sldId id="268" r:id="rId8"/>
    <p:sldId id="269" r:id="rId9"/>
    <p:sldId id="271" r:id="rId10"/>
    <p:sldId id="272" r:id="rId11"/>
    <p:sldId id="270" r:id="rId12"/>
    <p:sldId id="276" r:id="rId13"/>
    <p:sldId id="289" r:id="rId14"/>
    <p:sldId id="273" r:id="rId15"/>
    <p:sldId id="277" r:id="rId16"/>
    <p:sldId id="291" r:id="rId17"/>
    <p:sldId id="274" r:id="rId18"/>
    <p:sldId id="275" r:id="rId19"/>
    <p:sldId id="278" r:id="rId20"/>
    <p:sldId id="283" r:id="rId21"/>
    <p:sldId id="281" r:id="rId22"/>
    <p:sldId id="284" r:id="rId23"/>
    <p:sldId id="282" r:id="rId24"/>
    <p:sldId id="263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ck Barmentlo" initials="DB" lastIdx="3" clrIdx="0">
    <p:extLst>
      <p:ext uri="{19B8F6BF-5375-455C-9EA6-DF929625EA0E}">
        <p15:presenceInfo xmlns:p15="http://schemas.microsoft.com/office/powerpoint/2012/main" userId="Dick Barment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5492" autoAdjust="0"/>
  </p:normalViewPr>
  <p:slideViewPr>
    <p:cSldViewPr snapToGrid="0">
      <p:cViewPr varScale="1">
        <p:scale>
          <a:sx n="139" d="100"/>
          <a:sy n="139" d="100"/>
        </p:scale>
        <p:origin x="106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F8FD-4ED4-4184-979A-8A64C2B5E3B7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0EC1-8862-4789-9998-6B9D4098C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27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EC1-8862-4789-9998-6B9D4098C85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22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EC1-8862-4789-9998-6B9D4098C85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9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EC1-8862-4789-9998-6B9D4098C85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1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EC1-8862-4789-9998-6B9D4098C85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91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80EC1-8862-4789-9998-6B9D4098C85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41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5734800"/>
            <a:ext cx="12192000" cy="1123200"/>
          </a:xfrm>
          <a:prstGeom prst="rect">
            <a:avLst/>
          </a:prstGeom>
          <a:solidFill>
            <a:srgbClr val="355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 userDrawn="1"/>
        </p:nvSpPr>
        <p:spPr>
          <a:xfrm>
            <a:off x="0" y="0"/>
            <a:ext cx="12192000" cy="573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06104"/>
            <a:ext cx="9144000" cy="951695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 Naam | Onderwerp</a:t>
            </a:r>
            <a:br>
              <a:rPr lang="nl-NL" dirty="0"/>
            </a:br>
            <a:r>
              <a:rPr lang="nl-NL" dirty="0"/>
              <a:t>Plaats | Datum</a:t>
            </a:r>
          </a:p>
        </p:txBody>
      </p:sp>
      <p:pic>
        <p:nvPicPr>
          <p:cNvPr id="5" name="Afbeelding 4" descr="Afbeelding met teken, shirt, tekening&#10;&#10;Automatisch gegenereerde beschrijving">
            <a:extLst>
              <a:ext uri="{FF2B5EF4-FFF2-40B4-BE49-F238E27FC236}">
                <a16:creationId xmlns:a16="http://schemas.microsoft.com/office/drawing/2014/main" id="{99D6F282-F10C-4029-9011-AD3D05A2B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88" y="641359"/>
            <a:ext cx="5892224" cy="30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45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5310835"/>
            <a:ext cx="12192000" cy="1548881"/>
          </a:xfrm>
          <a:prstGeom prst="rect">
            <a:avLst/>
          </a:prstGeom>
          <a:solidFill>
            <a:srgbClr val="355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12192000" cy="530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 userDrawn="1"/>
        </p:nvSpPr>
        <p:spPr>
          <a:xfrm>
            <a:off x="1" y="5445645"/>
            <a:ext cx="12192000" cy="12758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kern="1200" dirty="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rPr>
              <a:t>Nijmegen | Keizer Karelplein 32n | 085 - 006 22 22</a:t>
            </a:r>
          </a:p>
          <a:p>
            <a: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kern="1200" dirty="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rPr>
              <a:t>Amsterdam | Sumatrakade 615 | 085 - 006 22 22</a:t>
            </a:r>
          </a:p>
          <a:p>
            <a: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kern="1200" dirty="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rPr>
              <a:t>www.ft-advocaten.nl | info@ft-advocaten.nl</a:t>
            </a:r>
          </a:p>
        </p:txBody>
      </p:sp>
      <p:pic>
        <p:nvPicPr>
          <p:cNvPr id="7" name="Afbeelding 6" descr="Afbeelding met teken, shirt, tekening&#10;&#10;Automatisch gegenereerde beschrijving">
            <a:extLst>
              <a:ext uri="{FF2B5EF4-FFF2-40B4-BE49-F238E27FC236}">
                <a16:creationId xmlns:a16="http://schemas.microsoft.com/office/drawing/2014/main" id="{D152EC9C-985F-466E-8804-DBCA93156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88" y="641359"/>
            <a:ext cx="5892224" cy="30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7124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Myriad Pro" panose="020B0503030403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9697-F213-4669-AEB8-D3C4F69BE69F}" type="datetime1">
              <a:rPr lang="nl-NL" smtClean="0"/>
              <a:pPr/>
              <a:t>29-2-2024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114-516A-4F04-B6BC-4D8B5CF9902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62161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Myriad Pro" panose="020B0503030403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933200"/>
            <a:ext cx="5181600" cy="39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933200"/>
            <a:ext cx="5181600" cy="39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0E37-48A6-494C-B046-7A13C43F3C40}" type="datetime1">
              <a:rPr lang="nl-NL" smtClean="0"/>
              <a:t>29-2-2024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114-516A-4F04-B6BC-4D8B5CF990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03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984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CAF5-5549-48EE-8018-A982EEB762B4}" type="datetime1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114-516A-4F04-B6BC-4D8B5CF990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3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A7F5-8AE0-467F-8B9E-EB8BB2D6ACE4}" type="datetime1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114-516A-4F04-B6BC-4D8B5CF99026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933285"/>
            <a:ext cx="10515599" cy="3960000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endParaRPr lang="nl-NL" dirty="0"/>
          </a:p>
          <a:p>
            <a:pPr lvl="0"/>
            <a:r>
              <a:rPr lang="nl-NL" dirty="0" err="1"/>
              <a:t>Aenean</a:t>
            </a:r>
            <a:r>
              <a:rPr lang="nl-NL" dirty="0"/>
              <a:t> commodo </a:t>
            </a:r>
            <a:r>
              <a:rPr lang="nl-NL" dirty="0" err="1"/>
              <a:t>ligula</a:t>
            </a:r>
            <a:endParaRPr lang="nl-NL" dirty="0"/>
          </a:p>
          <a:p>
            <a:pPr lvl="0"/>
            <a:r>
              <a:rPr lang="nl-NL" dirty="0"/>
              <a:t>Cum </a:t>
            </a:r>
            <a:r>
              <a:rPr lang="nl-NL" dirty="0" err="1"/>
              <a:t>sociis</a:t>
            </a:r>
            <a:r>
              <a:rPr lang="nl-NL" dirty="0"/>
              <a:t> </a:t>
            </a:r>
            <a:r>
              <a:rPr lang="nl-NL" dirty="0" err="1"/>
              <a:t>natoque</a:t>
            </a:r>
            <a:r>
              <a:rPr lang="nl-NL" dirty="0"/>
              <a:t> </a:t>
            </a:r>
            <a:r>
              <a:rPr lang="nl-NL" dirty="0" err="1"/>
              <a:t>penatibus</a:t>
            </a:r>
            <a:r>
              <a:rPr lang="nl-NL" dirty="0"/>
              <a:t> et</a:t>
            </a:r>
          </a:p>
          <a:p>
            <a:pPr lvl="1"/>
            <a:r>
              <a:rPr lang="nl-NL" dirty="0" err="1"/>
              <a:t>Nulla</a:t>
            </a:r>
            <a:r>
              <a:rPr lang="nl-NL" dirty="0"/>
              <a:t> </a:t>
            </a:r>
            <a:r>
              <a:rPr lang="nl-NL" dirty="0" err="1"/>
              <a:t>consequat</a:t>
            </a:r>
            <a:endParaRPr lang="nl-NL" dirty="0"/>
          </a:p>
          <a:p>
            <a:pPr lvl="1"/>
            <a:r>
              <a:rPr lang="nl-NL" dirty="0" err="1"/>
              <a:t>Donec</a:t>
            </a:r>
            <a:r>
              <a:rPr lang="nl-NL" dirty="0"/>
              <a:t> pede</a:t>
            </a:r>
          </a:p>
          <a:p>
            <a:pPr lvl="0"/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felis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38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5183188" y="1933154"/>
            <a:ext cx="6172200" cy="39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1933284"/>
            <a:ext cx="3933825" cy="3960000"/>
          </a:xfrm>
        </p:spPr>
        <p:txBody>
          <a:bodyPr>
            <a:normAutofit/>
          </a:bodyPr>
          <a:lstStyle>
            <a:lvl1pPr marL="230400" indent="-2304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CAF5-5549-48EE-8018-A982EEB762B4}" type="datetime1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114-516A-4F04-B6BC-4D8B5CF9902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674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180975"/>
            <a:ext cx="11229975" cy="649605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-4736" y="359934"/>
            <a:ext cx="11646000" cy="1123200"/>
          </a:xfrm>
          <a:prstGeom prst="rect">
            <a:avLst/>
          </a:prstGeom>
          <a:solidFill>
            <a:srgbClr val="355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933200"/>
            <a:ext cx="105156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2DD39697-F213-4669-AEB8-D3C4F69BE69F}" type="datetime1">
              <a:rPr lang="nl-NL" smtClean="0"/>
              <a:pPr/>
              <a:t>29-2-2024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91B17114-516A-4F04-B6BC-4D8B5CF9902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986" y="6256868"/>
            <a:ext cx="402278" cy="4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5" r:id="rId2"/>
    <p:sldLayoutId id="2147483722" r:id="rId3"/>
    <p:sldLayoutId id="2147483724" r:id="rId4"/>
    <p:sldLayoutId id="2147483729" r:id="rId5"/>
    <p:sldLayoutId id="2147483733" r:id="rId6"/>
    <p:sldLayoutId id="214748371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840173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FIOD op de stoep – En nu?</a:t>
            </a:r>
          </a:p>
          <a:p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l-NL" i="1" dirty="0">
                <a:solidFill>
                  <a:schemeClr val="bg1">
                    <a:lumMod val="75000"/>
                  </a:schemeClr>
                </a:solidFill>
              </a:rPr>
              <a:t>Tips voor de praktijk</a:t>
            </a:r>
          </a:p>
          <a:p>
            <a:endParaRPr lang="nl-NL" sz="1800" b="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l-NL" sz="1800" b="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en 18 maart 2024 Register Belastingadviseurs</a:t>
            </a:r>
          </a:p>
          <a:p>
            <a:endParaRPr lang="nl-NL" sz="1800" b="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Best-case-scenario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28354"/>
            <a:ext cx="10515599" cy="514676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FIOD toont machtiging;</a:t>
            </a:r>
          </a:p>
          <a:p>
            <a:r>
              <a:rPr lang="nl-NL" dirty="0"/>
              <a:t>U krijgt gelegenheid om de machtiging te bestuderen;</a:t>
            </a:r>
          </a:p>
          <a:p>
            <a:r>
              <a:rPr lang="nl-NL" dirty="0"/>
              <a:t>Geef alleen stukken waarom wordt gevraagd;</a:t>
            </a:r>
          </a:p>
          <a:p>
            <a:r>
              <a:rPr lang="nl-NL" dirty="0"/>
              <a:t>Volg de inbeslagname met twee personen;</a:t>
            </a:r>
          </a:p>
          <a:p>
            <a:r>
              <a:rPr lang="nl-NL" dirty="0"/>
              <a:t>Houd documenten waarop verschoningsrecht rust apart (alleen m.b.t. advocaten en notarissen, </a:t>
            </a:r>
            <a:r>
              <a:rPr lang="nl-NL" b="1" u="sng" dirty="0"/>
              <a:t>NIET fiscalisten en accountants</a:t>
            </a:r>
            <a:r>
              <a:rPr lang="nl-NL" dirty="0"/>
              <a:t>);</a:t>
            </a:r>
          </a:p>
          <a:p>
            <a:r>
              <a:rPr lang="nl-NL" dirty="0"/>
              <a:t>Haal de stukken zelf op; </a:t>
            </a:r>
          </a:p>
          <a:p>
            <a:r>
              <a:rPr lang="nl-NL" dirty="0"/>
              <a:t>Maak zelf kopieën van wat meegenomen wordt; </a:t>
            </a:r>
          </a:p>
          <a:p>
            <a:r>
              <a:rPr lang="nl-NL" dirty="0"/>
              <a:t>Vraag of maak lijst met in beslag genomen stukken/voorwerpen en laat deze aftekenen 94, lid 3 Sv;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/>
              <a:t>Vraag: Stel je mag zelf het dossier pakken in het archief, wat doe je?</a:t>
            </a:r>
          </a:p>
        </p:txBody>
      </p:sp>
    </p:spTree>
    <p:extLst>
      <p:ext uri="{BB962C8B-B14F-4D97-AF65-F5344CB8AC3E}">
        <p14:creationId xmlns:p14="http://schemas.microsoft.com/office/powerpoint/2010/main" val="201898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Verhoor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is sprake van een verhoorsituatie?</a:t>
            </a:r>
          </a:p>
          <a:p>
            <a:endParaRPr lang="nl-NL" dirty="0"/>
          </a:p>
          <a:p>
            <a:r>
              <a:rPr lang="nl-NL" dirty="0"/>
              <a:t>Bent u getuige?</a:t>
            </a:r>
          </a:p>
          <a:p>
            <a:endParaRPr lang="nl-NL" dirty="0"/>
          </a:p>
          <a:p>
            <a:r>
              <a:rPr lang="nl-NL" dirty="0"/>
              <a:t>Bent u verdachte?</a:t>
            </a:r>
          </a:p>
        </p:txBody>
      </p:sp>
    </p:spTree>
    <p:extLst>
      <p:ext uri="{BB962C8B-B14F-4D97-AF65-F5344CB8AC3E}">
        <p14:creationId xmlns:p14="http://schemas.microsoft.com/office/powerpoint/2010/main" val="79643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is sprake van een verhoorsituatie?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Hoge Raad 6 november 2018, ECLI:NL:HR:2018:2056: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Indien door de FIOD/politie aan een aangehouden verdachte gestelde vragen betrekking hebben op diens betrokkenheid bij een strafbaar feit ten aanzien waarvan hij als verdachte is aangemerkt, is sprake van een verhoor.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zit het met het afgeven van de cautie? </a:t>
            </a:r>
          </a:p>
          <a:p>
            <a:endParaRPr lang="nl-NL" dirty="0"/>
          </a:p>
          <a:p>
            <a:r>
              <a:rPr lang="nl-NL" dirty="0" err="1"/>
              <a:t>Salduz</a:t>
            </a:r>
            <a:r>
              <a:rPr lang="nl-NL" dirty="0"/>
              <a:t>-jurisprudentie.</a:t>
            </a:r>
          </a:p>
        </p:txBody>
      </p:sp>
    </p:spTree>
    <p:extLst>
      <p:ext uri="{BB962C8B-B14F-4D97-AF65-F5344CB8AC3E}">
        <p14:creationId xmlns:p14="http://schemas.microsoft.com/office/powerpoint/2010/main" val="160368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Strafrecht - Getuige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514" y="1933575"/>
            <a:ext cx="3964971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9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 bent getuige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U heeft een civielrechtelijke geheimhoudingsverplichting. Daarom dient u te </a:t>
            </a:r>
            <a:r>
              <a:rPr lang="nl-NL" sz="2000" b="1" u="sng" dirty="0"/>
              <a:t>weigeren</a:t>
            </a:r>
            <a:r>
              <a:rPr lang="nl-NL" sz="2000" dirty="0"/>
              <a:t> te verklaren tegenover de (FIOD)ambtenaren;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Er geldt in beginsel geen meewerkplicht ten opzichte van de FIOD;</a:t>
            </a:r>
          </a:p>
          <a:p>
            <a:r>
              <a:rPr lang="nl-NL" sz="2000" dirty="0"/>
              <a:t>Verhoor bij de rechter-commissaris;</a:t>
            </a:r>
          </a:p>
          <a:p>
            <a:r>
              <a:rPr lang="nl-NL" sz="2000" dirty="0"/>
              <a:t>Gedelegeerde verhoorbevoegdheid van rechter-commissaris aan FIOD?</a:t>
            </a:r>
          </a:p>
          <a:p>
            <a:r>
              <a:rPr lang="nl-NL" sz="2000" dirty="0"/>
              <a:t>Stel er ontstaat een situatie dat u toch gaat verklaren: wat dan? Verklaren naar waarheid maar u hoeft zichzelf niet te incrimineren;</a:t>
            </a:r>
          </a:p>
          <a:p>
            <a:r>
              <a:rPr lang="nl-NL" sz="2000" dirty="0"/>
              <a:t>Bijstand door advocaat is gewenst (artikel 6 EVRM). Start niet met het verhoor tot uw advocaat aanwezig is.</a:t>
            </a:r>
          </a:p>
        </p:txBody>
      </p:sp>
    </p:spTree>
    <p:extLst>
      <p:ext uri="{BB962C8B-B14F-4D97-AF65-F5344CB8AC3E}">
        <p14:creationId xmlns:p14="http://schemas.microsoft.com/office/powerpoint/2010/main" val="32157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getuige naar verdachte?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de zaak verschiet van kleur: u bent geen getuige meer maar een verdachte.</a:t>
            </a:r>
          </a:p>
          <a:p>
            <a:endParaRPr lang="nl-NL" dirty="0"/>
          </a:p>
          <a:p>
            <a:r>
              <a:rPr lang="nl-NL" dirty="0"/>
              <a:t>Mag uw verklaring – afgelegd als getuige – worden gebruikt?</a:t>
            </a:r>
          </a:p>
          <a:p>
            <a:endParaRPr lang="nl-NL" dirty="0"/>
          </a:p>
          <a:p>
            <a:r>
              <a:rPr lang="nl-NL" dirty="0"/>
              <a:t>Arrest </a:t>
            </a:r>
            <a:r>
              <a:rPr lang="nl-NL" dirty="0" err="1"/>
              <a:t>Saunders</a:t>
            </a:r>
            <a:r>
              <a:rPr lang="nl-NL" dirty="0"/>
              <a:t> vs. Verenigd Koninkrijk.</a:t>
            </a:r>
          </a:p>
        </p:txBody>
      </p:sp>
    </p:spTree>
    <p:extLst>
      <p:ext uri="{BB962C8B-B14F-4D97-AF65-F5344CB8AC3E}">
        <p14:creationId xmlns:p14="http://schemas.microsoft.com/office/powerpoint/2010/main" val="64438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Strafrecht - Verdachte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656" y="1933575"/>
            <a:ext cx="7224687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 bent verdachte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Direct verhoor;</a:t>
            </a:r>
          </a:p>
          <a:p>
            <a:endParaRPr lang="nl-NL" dirty="0"/>
          </a:p>
          <a:p>
            <a:r>
              <a:rPr lang="nl-NL" dirty="0"/>
              <a:t>Ophouden voor onderzoek: op bevel van (hulp) OvJ (artikel 56a Sv) 6 uur plus 6 uur;</a:t>
            </a:r>
          </a:p>
          <a:p>
            <a:endParaRPr lang="nl-NL" dirty="0"/>
          </a:p>
          <a:p>
            <a:r>
              <a:rPr lang="nl-NL" dirty="0"/>
              <a:t>Inverzekeringstelling: Op bevel van (hulp) OvJ (artikel 57 Sv): 3 dagen plus 3 dagen indien dringende noodzakelijkheid;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Rechtmatigheidstoets door RC binnen 3 dagen en 18 uur na aanhouding (artikel 59a Sv)</a:t>
            </a:r>
            <a:endParaRPr lang="nl-NL" dirty="0"/>
          </a:p>
          <a:p>
            <a:endParaRPr lang="nl-NL" dirty="0"/>
          </a:p>
          <a:p>
            <a:r>
              <a:rPr lang="nl-NL" dirty="0"/>
              <a:t>Bewaring: Op bevel van RC op vordering van OvJ (artikel 63-64 Sv); maximaal 14 dagen;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Rechtmatigheidstoets door Rechtbank (artikel 69 en 72 Sv) en Hof (artikel 72a en 75 Sv)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Gevangenhouding: Op bevel van rechtbank op vordering van OvJ (artikel 65-66 Sv): maximaal 90 dagen.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4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 bent verdachte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Tijdens het verhoor gelden de waarborgen uit artikel 6 EVRM: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Als verdachte heeft u het recht om te </a:t>
            </a:r>
            <a:r>
              <a:rPr lang="nl-NL" b="1" dirty="0"/>
              <a:t>zwijgen</a:t>
            </a:r>
            <a:r>
              <a:rPr lang="nl-NL" dirty="0"/>
              <a:t>;</a:t>
            </a:r>
          </a:p>
          <a:p>
            <a:r>
              <a:rPr lang="nl-NL" dirty="0"/>
              <a:t>Als verdachte heeft u recht op aanwezigheid van een </a:t>
            </a:r>
            <a:r>
              <a:rPr lang="nl-NL" b="1" dirty="0"/>
              <a:t>advocaat</a:t>
            </a:r>
            <a:r>
              <a:rPr lang="nl-NL" dirty="0"/>
              <a:t> bij het verhoor. Start niet met het verhoor tot uw advocaat aanwezig is.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Als verdachte heeft u nog steeds uw geheimhoudingsverplichting jegens uw cliënt;</a:t>
            </a: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6160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Probeer de regie te houden;</a:t>
            </a:r>
          </a:p>
          <a:p>
            <a:r>
              <a:rPr lang="nl-NL" dirty="0"/>
              <a:t>Weet wat uw rechten zijn als getuige en verdachte;</a:t>
            </a:r>
          </a:p>
          <a:p>
            <a:r>
              <a:rPr lang="nl-NL" dirty="0"/>
              <a:t>Schakel tijdig een advocaat in.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03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FIOD op de stoep: Wat doe je?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66" y="1690688"/>
            <a:ext cx="9589267" cy="4794634"/>
          </a:xfrm>
        </p:spPr>
      </p:pic>
    </p:spTree>
    <p:extLst>
      <p:ext uri="{BB962C8B-B14F-4D97-AF65-F5344CB8AC3E}">
        <p14:creationId xmlns:p14="http://schemas.microsoft.com/office/powerpoint/2010/main" val="422990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Potentiele gevolgen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33200"/>
            <a:ext cx="5021179" cy="39559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Strafrecht</a:t>
            </a:r>
          </a:p>
          <a:p>
            <a:r>
              <a:rPr lang="nl-NL" dirty="0"/>
              <a:t>Tot zes jaar gevangenisstraf voor valse aangiften, jaarrekeningen en andere geschriften</a:t>
            </a:r>
          </a:p>
          <a:p>
            <a:r>
              <a:rPr lang="nl-NL" dirty="0"/>
              <a:t>Boetes</a:t>
            </a:r>
          </a:p>
          <a:p>
            <a:r>
              <a:rPr lang="nl-NL" dirty="0"/>
              <a:t>Taakstraf</a:t>
            </a:r>
          </a:p>
          <a:p>
            <a:r>
              <a:rPr lang="nl-NL" dirty="0"/>
              <a:t>Beroepsverbod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Bestuursrecht</a:t>
            </a:r>
          </a:p>
          <a:p>
            <a:r>
              <a:rPr lang="nl-NL" dirty="0"/>
              <a:t>Boetes</a:t>
            </a:r>
          </a:p>
          <a:p>
            <a:r>
              <a:rPr lang="nl-NL" dirty="0"/>
              <a:t>Publicatie van naam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belastingadviseur en de accountant kunnen in het strafrecht en in het bestuursrecht betrokken raken als medepleger en als medeplichtige (4</a:t>
            </a:r>
            <a:r>
              <a:rPr lang="nl-NL" baseline="30000" dirty="0"/>
              <a:t>e</a:t>
            </a:r>
            <a:r>
              <a:rPr lang="nl-NL" dirty="0"/>
              <a:t> tranche </a:t>
            </a:r>
            <a:r>
              <a:rPr lang="nl-NL" dirty="0" err="1"/>
              <a:t>Awb</a:t>
            </a:r>
            <a:r>
              <a:rPr lang="nl-NL" dirty="0"/>
              <a:t>). 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344659" y="1933200"/>
            <a:ext cx="5021179" cy="395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700" dirty="0"/>
              <a:t>Tuchtrecht</a:t>
            </a:r>
          </a:p>
          <a:p>
            <a:r>
              <a:rPr lang="nl-NL" sz="1700" dirty="0"/>
              <a:t>Waarschuwing </a:t>
            </a:r>
          </a:p>
          <a:p>
            <a:r>
              <a:rPr lang="nl-NL" sz="1700" dirty="0"/>
              <a:t>Schorsing</a:t>
            </a:r>
          </a:p>
          <a:p>
            <a:pPr marL="0" indent="0">
              <a:buNone/>
            </a:pPr>
            <a:r>
              <a:rPr lang="nl-NL" sz="1700" dirty="0"/>
              <a:t>Civiel</a:t>
            </a:r>
          </a:p>
          <a:p>
            <a:r>
              <a:rPr lang="nl-NL" sz="1700" dirty="0"/>
              <a:t>Aansprakelijkheidsstellingen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700" dirty="0"/>
              <a:t>De belastingadviseur en de accountant kunnen tuchtrechtelijk en civielrechtelijk verantwoordelijk gehouden worden voor hun (beroepsmatige) doen en (na)laten.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WWFT</a:t>
            </a:r>
          </a:p>
          <a:p>
            <a:r>
              <a:rPr lang="en-US" sz="1700" dirty="0" err="1"/>
              <a:t>Boetes</a:t>
            </a:r>
            <a:endParaRPr lang="nl-NL" sz="1700" dirty="0"/>
          </a:p>
        </p:txBody>
      </p:sp>
      <p:pic>
        <p:nvPicPr>
          <p:cNvPr id="1026" name="Picture 2" descr="Image result for horrorverha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1690688"/>
            <a:ext cx="1990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Voorkomen is beter dan genezen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33284"/>
            <a:ext cx="10515599" cy="4924716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zou</a:t>
            </a:r>
            <a:r>
              <a:rPr lang="en-US" dirty="0"/>
              <a:t> je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om FIOD-</a:t>
            </a:r>
            <a:r>
              <a:rPr lang="en-US" dirty="0" err="1"/>
              <a:t>inval</a:t>
            </a:r>
            <a:r>
              <a:rPr lang="en-US" dirty="0"/>
              <a:t> te </a:t>
            </a:r>
            <a:r>
              <a:rPr lang="en-US" dirty="0" err="1"/>
              <a:t>voorkomen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Fiscaal</a:t>
            </a:r>
            <a:r>
              <a:rPr lang="en-US" dirty="0"/>
              <a:t>: </a:t>
            </a:r>
            <a:r>
              <a:rPr lang="en-US" dirty="0" err="1"/>
              <a:t>pleitbaar</a:t>
            </a:r>
            <a:r>
              <a:rPr lang="en-US" dirty="0"/>
              <a:t> </a:t>
            </a:r>
            <a:r>
              <a:rPr lang="en-US" dirty="0" err="1"/>
              <a:t>standpunt</a:t>
            </a:r>
            <a:r>
              <a:rPr lang="en-US" dirty="0"/>
              <a:t> versus </a:t>
            </a:r>
            <a:r>
              <a:rPr lang="en-US" dirty="0" err="1"/>
              <a:t>onjuiste</a:t>
            </a:r>
            <a:r>
              <a:rPr lang="en-US" dirty="0"/>
              <a:t> </a:t>
            </a:r>
            <a:r>
              <a:rPr lang="en-US" dirty="0" err="1"/>
              <a:t>belastingaangifte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Accountants: </a:t>
            </a:r>
            <a:r>
              <a:rPr lang="en-US" dirty="0" err="1"/>
              <a:t>Ongebruikelijke</a:t>
            </a:r>
            <a:r>
              <a:rPr lang="en-US" dirty="0"/>
              <a:t> </a:t>
            </a:r>
            <a:r>
              <a:rPr lang="en-US" dirty="0" err="1"/>
              <a:t>transacties</a:t>
            </a:r>
            <a:r>
              <a:rPr lang="en-US" dirty="0"/>
              <a:t>, dossier </a:t>
            </a:r>
            <a:r>
              <a:rPr lang="en-US" dirty="0" err="1"/>
              <a:t>tijdig</a:t>
            </a:r>
            <a:r>
              <a:rPr lang="en-US" dirty="0"/>
              <a:t> </a:t>
            </a:r>
            <a:r>
              <a:rPr lang="en-US" dirty="0" err="1"/>
              <a:t>sluiten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voorkomende</a:t>
            </a:r>
            <a:r>
              <a:rPr lang="en-US" dirty="0"/>
              <a:t> </a:t>
            </a:r>
            <a:r>
              <a:rPr lang="en-US" dirty="0" err="1"/>
              <a:t>indicatoren</a:t>
            </a:r>
            <a:r>
              <a:rPr lang="en-US" dirty="0"/>
              <a:t>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2" y="5102200"/>
            <a:ext cx="1040067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9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Pleitbaar</a:t>
            </a:r>
            <a:r>
              <a:rPr lang="en-US" dirty="0"/>
              <a:t> </a:t>
            </a:r>
            <a:r>
              <a:rPr lang="en-US" dirty="0" err="1"/>
              <a:t>standpunt</a:t>
            </a:r>
            <a:r>
              <a:rPr lang="en-US" dirty="0"/>
              <a:t> - Tips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praktijk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Challenge </a:t>
            </a:r>
            <a:r>
              <a:rPr lang="nl-NL" dirty="0" err="1"/>
              <a:t>yourself</a:t>
            </a:r>
            <a:r>
              <a:rPr lang="nl-NL" dirty="0"/>
              <a:t>, </a:t>
            </a:r>
            <a:r>
              <a:rPr lang="nl-NL" dirty="0" err="1"/>
              <a:t>challenge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Vaktechnisch overleg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Interne </a:t>
            </a:r>
            <a:r>
              <a:rPr lang="en-US" dirty="0" err="1"/>
              <a:t>risicoanalyse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eyes</a:t>
            </a:r>
            <a:r>
              <a:rPr lang="nl-NL" dirty="0"/>
              <a:t> </a:t>
            </a:r>
            <a:r>
              <a:rPr lang="nl-NL" dirty="0" err="1"/>
              <a:t>principle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Klantkennis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escaleren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Tax control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Externe</a:t>
            </a:r>
            <a:r>
              <a:rPr lang="en-US" dirty="0"/>
              <a:t> reviews (door </a:t>
            </a:r>
            <a:r>
              <a:rPr lang="en-US" dirty="0" err="1"/>
              <a:t>specialisten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Overleg</a:t>
            </a:r>
            <a:r>
              <a:rPr lang="en-US" dirty="0"/>
              <a:t> met de </a:t>
            </a:r>
            <a:r>
              <a:rPr lang="en-US" dirty="0" err="1"/>
              <a:t>Belastingdienst</a:t>
            </a:r>
            <a:r>
              <a:rPr lang="en-US" dirty="0"/>
              <a:t> (</a:t>
            </a:r>
            <a:r>
              <a:rPr lang="en-US" dirty="0" err="1"/>
              <a:t>tegenwoordig</a:t>
            </a:r>
            <a:r>
              <a:rPr lang="en-US" dirty="0"/>
              <a:t> </a:t>
            </a:r>
            <a:r>
              <a:rPr lang="en-US" dirty="0" err="1"/>
              <a:t>lastig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47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</a:t>
            </a:r>
            <a:r>
              <a:rPr lang="en-US" dirty="0" err="1"/>
              <a:t>harbour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Wanneer is genoeg informatie genoeg en niet te veel en niet te weinig? </a:t>
            </a:r>
          </a:p>
          <a:p>
            <a:r>
              <a:rPr lang="en-US" dirty="0" err="1"/>
              <a:t>Protocollair</a:t>
            </a:r>
            <a:r>
              <a:rPr lang="en-US" dirty="0"/>
              <a:t> </a:t>
            </a:r>
            <a:r>
              <a:rPr lang="en-US" dirty="0" err="1"/>
              <a:t>werken</a:t>
            </a:r>
            <a:endParaRPr lang="en-US" dirty="0"/>
          </a:p>
          <a:p>
            <a:r>
              <a:rPr lang="en-US" dirty="0" err="1"/>
              <a:t>Fiscaal</a:t>
            </a:r>
            <a:r>
              <a:rPr lang="en-US" dirty="0"/>
              <a:t> </a:t>
            </a:r>
            <a:r>
              <a:rPr lang="en-US" dirty="0" err="1"/>
              <a:t>pleitbaar</a:t>
            </a:r>
            <a:r>
              <a:rPr lang="en-US" dirty="0"/>
              <a:t> </a:t>
            </a:r>
            <a:r>
              <a:rPr lang="en-US" dirty="0" err="1"/>
              <a:t>standpunt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HR 21 </a:t>
            </a:r>
            <a:r>
              <a:rPr lang="en-US" dirty="0" err="1"/>
              <a:t>april</a:t>
            </a:r>
            <a:r>
              <a:rPr lang="en-US" dirty="0"/>
              <a:t> 2017,</a:t>
            </a:r>
            <a:r>
              <a:rPr lang="nl-NL" dirty="0"/>
              <a:t>ECLI:NL:HR:2017:638)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Bij twijfel niet inhalen. 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Challenge </a:t>
            </a:r>
            <a:r>
              <a:rPr lang="nl-NL" dirty="0" err="1"/>
              <a:t>yourself</a:t>
            </a:r>
            <a:r>
              <a:rPr lang="nl-NL" dirty="0"/>
              <a:t>, </a:t>
            </a:r>
            <a:r>
              <a:rPr lang="nl-NL" dirty="0" err="1"/>
              <a:t>challenge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Vaktechnisch overleg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eyes</a:t>
            </a:r>
            <a:r>
              <a:rPr lang="nl-NL" dirty="0"/>
              <a:t> </a:t>
            </a:r>
            <a:r>
              <a:rPr lang="nl-NL" dirty="0" err="1"/>
              <a:t>principle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Klantkennis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escaleren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11" y="3478213"/>
            <a:ext cx="3810521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93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Huishoudelijk reglement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F1B63FF-3276-47AD-A361-9B6AF4428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Heeft u kantoor een huishoudelijk reglement?</a:t>
            </a:r>
          </a:p>
          <a:p>
            <a:endParaRPr lang="nl-NL" dirty="0"/>
          </a:p>
          <a:p>
            <a:r>
              <a:rPr lang="nl-NL" dirty="0"/>
              <a:t>Is er in het huishoudelijke reglement een bepaling opgenomen over FIOD?</a:t>
            </a:r>
          </a:p>
        </p:txBody>
      </p:sp>
    </p:spTree>
    <p:extLst>
      <p:ext uri="{BB962C8B-B14F-4D97-AF65-F5344CB8AC3E}">
        <p14:creationId xmlns:p14="http://schemas.microsoft.com/office/powerpoint/2010/main" val="105466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fasen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Entree;</a:t>
            </a:r>
          </a:p>
          <a:p>
            <a:r>
              <a:rPr lang="nl-NL" dirty="0"/>
              <a:t>Eerste contact;</a:t>
            </a:r>
          </a:p>
          <a:p>
            <a:r>
              <a:rPr lang="nl-NL" dirty="0"/>
              <a:t>Binnentreden, zoekend rondkijken versus doorzoeking;</a:t>
            </a:r>
          </a:p>
          <a:p>
            <a:r>
              <a:rPr lang="nl-NL" dirty="0"/>
              <a:t>Inbeslagname en vordering van boeken, bescheiden e.d.;</a:t>
            </a:r>
          </a:p>
          <a:p>
            <a:r>
              <a:rPr lang="nl-NL" dirty="0"/>
              <a:t>Verhoor.</a:t>
            </a:r>
          </a:p>
        </p:txBody>
      </p:sp>
    </p:spTree>
    <p:extLst>
      <p:ext uri="{BB962C8B-B14F-4D97-AF65-F5344CB8AC3E}">
        <p14:creationId xmlns:p14="http://schemas.microsoft.com/office/powerpoint/2010/main" val="33538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Entree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Instructie voor de secretaresse: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FIOD-ambtenaren naar een aparte ruimte;</a:t>
            </a:r>
          </a:p>
          <a:p>
            <a:pPr>
              <a:buFontTx/>
              <a:buChar char="-"/>
            </a:pPr>
            <a:r>
              <a:rPr lang="nl-NL" dirty="0"/>
              <a:t>Waarschuw direct een partner/directeur/kantoor specialist;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6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contact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•	Treed met minimaal twee personen in contact met de ambtenaren;</a:t>
            </a:r>
          </a:p>
          <a:p>
            <a:pPr marL="0" indent="0">
              <a:buNone/>
            </a:pPr>
            <a:r>
              <a:rPr lang="nl-NL" dirty="0"/>
              <a:t>•	Protesteer tegen het binnentreden van de ambtenaren;</a:t>
            </a:r>
          </a:p>
          <a:p>
            <a:pPr marL="0" indent="0">
              <a:buNone/>
            </a:pPr>
            <a:r>
              <a:rPr lang="nl-NL" dirty="0"/>
              <a:t>•	Vraag naar identificatie;</a:t>
            </a:r>
          </a:p>
          <a:p>
            <a:pPr marL="0" indent="0">
              <a:buNone/>
            </a:pPr>
            <a:r>
              <a:rPr lang="nl-NL" dirty="0"/>
              <a:t>•	Verzoek om de wettelijke grondslag (wat komen ze doen en welke 	machtigingen heeft de FIOD?);</a:t>
            </a:r>
          </a:p>
          <a:p>
            <a:pPr marL="0" indent="0">
              <a:buNone/>
            </a:pPr>
            <a:r>
              <a:rPr lang="nl-NL" dirty="0"/>
              <a:t>•	Maak aantekeningen;</a:t>
            </a:r>
          </a:p>
          <a:p>
            <a:pPr marL="0" indent="0">
              <a:buNone/>
            </a:pPr>
            <a:r>
              <a:rPr lang="nl-NL" dirty="0"/>
              <a:t>•	Overleg met uw (fiscaal) advocaat.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33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Binnentreden, zoekend rondkijken versus doorzoeking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Welke machtiging heeft de FIOD?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Mag de FIOD binnentreden?</a:t>
            </a:r>
          </a:p>
          <a:p>
            <a:pPr>
              <a:buFontTx/>
              <a:buChar char="-"/>
            </a:pPr>
            <a:r>
              <a:rPr lang="nl-NL" dirty="0"/>
              <a:t>Mag de FIOD zoekend rondkijken?</a:t>
            </a:r>
          </a:p>
          <a:p>
            <a:pPr>
              <a:buFontTx/>
              <a:buChar char="-"/>
            </a:pPr>
            <a:r>
              <a:rPr lang="nl-NL" dirty="0"/>
              <a:t>Mag de FIOD doorzoeken?</a:t>
            </a:r>
          </a:p>
          <a:p>
            <a:pPr>
              <a:buFontTx/>
              <a:buChar char="-"/>
            </a:pPr>
            <a:r>
              <a:rPr lang="nl-NL" dirty="0"/>
              <a:t>Mag de FIOD in beslag nemen?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Inbeslagname en vordering van boeken, bescheiden e.d.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Een vordering kan plaatsvinden op grond van artikel 81 AWR bij de verdachte of de getuige en op basis van artikel 126nd Wetboek van Strafvordering (</a:t>
            </a:r>
            <a:r>
              <a:rPr lang="nl-NL" dirty="0" err="1"/>
              <a:t>WvSv</a:t>
            </a:r>
            <a:r>
              <a:rPr lang="nl-NL" dirty="0"/>
              <a:t>) bij de getuige.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Onderscheid tussen worst-case-scenario en best-case-scenario!!</a:t>
            </a:r>
          </a:p>
        </p:txBody>
      </p:sp>
    </p:spTree>
    <p:extLst>
      <p:ext uri="{BB962C8B-B14F-4D97-AF65-F5344CB8AC3E}">
        <p14:creationId xmlns:p14="http://schemas.microsoft.com/office/powerpoint/2010/main" val="221783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Worst-case-scenario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FIOD toont machtiging;</a:t>
            </a:r>
          </a:p>
          <a:p>
            <a:r>
              <a:rPr lang="nl-NL" dirty="0"/>
              <a:t>U krijgt gelegenheid om de machtiging te bestuderen;</a:t>
            </a:r>
          </a:p>
          <a:p>
            <a:r>
              <a:rPr lang="nl-NL" dirty="0"/>
              <a:t>De FIOD haalt daarna het kantoor overhoop (doorzoeking);</a:t>
            </a:r>
          </a:p>
          <a:p>
            <a:r>
              <a:rPr lang="nl-NL" dirty="0"/>
              <a:t>FIOD neemt voorwerpen in beslag.</a:t>
            </a:r>
          </a:p>
        </p:txBody>
      </p:sp>
    </p:spTree>
    <p:extLst>
      <p:ext uri="{BB962C8B-B14F-4D97-AF65-F5344CB8AC3E}">
        <p14:creationId xmlns:p14="http://schemas.microsoft.com/office/powerpoint/2010/main" val="14288899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T Advocaten NL PP [Alleen-lezen]" id="{4045949F-8767-4249-98BC-5AD8AE0BF5BB}" vid="{62D2779B-016F-4A1A-92F4-12EFA61587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tabs>
      <tab id="tabFT" label="FT advocaten">
        <group id="grpPresentatie" label="Presentatie">
          <button id="btnApplyFTDesign" label="Pas huisstijl toe" imageMso="AccessFormWizard" size="large" onAction="ApplyFTDesign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Fiscaal boeterecht</Template>
  <TotalTime>913</TotalTime>
  <Words>1039</Words>
  <Application>Microsoft Office PowerPoint</Application>
  <PresentationFormat>Breedbeeld</PresentationFormat>
  <Paragraphs>163</Paragraphs>
  <Slides>24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Franklin Gothic Book</vt:lpstr>
      <vt:lpstr>Myriad Pro</vt:lpstr>
      <vt:lpstr>Trebuchet MS</vt:lpstr>
      <vt:lpstr>Wingdings</vt:lpstr>
      <vt:lpstr>Kantoorthema</vt:lpstr>
      <vt:lpstr>PowerPoint-presentatie</vt:lpstr>
      <vt:lpstr>FIOD op de stoep: Wat doe je?</vt:lpstr>
      <vt:lpstr>Huishoudelijk reglement</vt:lpstr>
      <vt:lpstr>Verschillende fasen</vt:lpstr>
      <vt:lpstr>Entree</vt:lpstr>
      <vt:lpstr>Eerste contact</vt:lpstr>
      <vt:lpstr>Binnentreden, zoekend rondkijken versus doorzoeking</vt:lpstr>
      <vt:lpstr>Inbeslagname en vordering van boeken, bescheiden e.d. </vt:lpstr>
      <vt:lpstr>Worst-case-scenario </vt:lpstr>
      <vt:lpstr>Best-case-scenario </vt:lpstr>
      <vt:lpstr>Verhoor</vt:lpstr>
      <vt:lpstr>Wanneer is sprake van een verhoorsituatie?</vt:lpstr>
      <vt:lpstr>Strafrecht - Getuige</vt:lpstr>
      <vt:lpstr>U bent getuige</vt:lpstr>
      <vt:lpstr>Van getuige naar verdachte?</vt:lpstr>
      <vt:lpstr>Strafrecht - Verdachte</vt:lpstr>
      <vt:lpstr>U bent verdachte</vt:lpstr>
      <vt:lpstr>U bent verdachte</vt:lpstr>
      <vt:lpstr>Samenvatting</vt:lpstr>
      <vt:lpstr>Potentiele gevolgen</vt:lpstr>
      <vt:lpstr>Voorkomen is beter dan genezen</vt:lpstr>
      <vt:lpstr>Pleitbaar standpunt - Tips voor de praktijk</vt:lpstr>
      <vt:lpstr>Safe harbour</vt:lpstr>
      <vt:lpstr>PowerPoint-presentatie</vt:lpstr>
    </vt:vector>
  </TitlesOfParts>
  <Company>Xinno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Merijn van Leeuwen</dc:creator>
  <cp:lastModifiedBy>Merijn van Leeuwen</cp:lastModifiedBy>
  <cp:revision>114</cp:revision>
  <dcterms:created xsi:type="dcterms:W3CDTF">2020-03-10T18:51:09Z</dcterms:created>
  <dcterms:modified xsi:type="dcterms:W3CDTF">2024-02-29T09:48:18Z</dcterms:modified>
</cp:coreProperties>
</file>