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0bca0399300a43e1" Type="http://schemas.microsoft.com/office/2007/relationships/ui/extensibility" Target="customUI/customUI14.xml"/><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77"/>
  </p:notesMasterIdLst>
  <p:sldIdLst>
    <p:sldId id="256" r:id="rId2"/>
    <p:sldId id="258" r:id="rId3"/>
    <p:sldId id="273" r:id="rId4"/>
    <p:sldId id="274" r:id="rId5"/>
    <p:sldId id="317" r:id="rId6"/>
    <p:sldId id="275" r:id="rId7"/>
    <p:sldId id="276" r:id="rId8"/>
    <p:sldId id="277" r:id="rId9"/>
    <p:sldId id="278" r:id="rId10"/>
    <p:sldId id="337" r:id="rId11"/>
    <p:sldId id="279" r:id="rId12"/>
    <p:sldId id="316" r:id="rId13"/>
    <p:sldId id="280" r:id="rId14"/>
    <p:sldId id="281" r:id="rId15"/>
    <p:sldId id="315" r:id="rId16"/>
    <p:sldId id="288" r:id="rId17"/>
    <p:sldId id="289" r:id="rId18"/>
    <p:sldId id="290" r:id="rId19"/>
    <p:sldId id="291" r:id="rId20"/>
    <p:sldId id="293" r:id="rId21"/>
    <p:sldId id="336" r:id="rId22"/>
    <p:sldId id="331" r:id="rId23"/>
    <p:sldId id="335" r:id="rId24"/>
    <p:sldId id="343" r:id="rId25"/>
    <p:sldId id="344" r:id="rId26"/>
    <p:sldId id="345" r:id="rId27"/>
    <p:sldId id="346" r:id="rId28"/>
    <p:sldId id="332" r:id="rId29"/>
    <p:sldId id="294" r:id="rId30"/>
    <p:sldId id="333" r:id="rId31"/>
    <p:sldId id="295" r:id="rId32"/>
    <p:sldId id="296" r:id="rId33"/>
    <p:sldId id="282" r:id="rId34"/>
    <p:sldId id="314" r:id="rId35"/>
    <p:sldId id="287" r:id="rId36"/>
    <p:sldId id="285" r:id="rId37"/>
    <p:sldId id="286" r:id="rId38"/>
    <p:sldId id="283" r:id="rId39"/>
    <p:sldId id="313" r:id="rId40"/>
    <p:sldId id="298" r:id="rId41"/>
    <p:sldId id="299" r:id="rId42"/>
    <p:sldId id="300" r:id="rId43"/>
    <p:sldId id="301" r:id="rId44"/>
    <p:sldId id="302" r:id="rId45"/>
    <p:sldId id="305" r:id="rId46"/>
    <p:sldId id="306" r:id="rId47"/>
    <p:sldId id="304" r:id="rId48"/>
    <p:sldId id="297" r:id="rId49"/>
    <p:sldId id="303" r:id="rId50"/>
    <p:sldId id="284" r:id="rId51"/>
    <p:sldId id="312" r:id="rId52"/>
    <p:sldId id="319" r:id="rId53"/>
    <p:sldId id="307" r:id="rId54"/>
    <p:sldId id="308" r:id="rId55"/>
    <p:sldId id="330" r:id="rId56"/>
    <p:sldId id="309" r:id="rId57"/>
    <p:sldId id="311" r:id="rId58"/>
    <p:sldId id="310" r:id="rId59"/>
    <p:sldId id="318" r:id="rId60"/>
    <p:sldId id="322" r:id="rId61"/>
    <p:sldId id="320" r:id="rId62"/>
    <p:sldId id="321" r:id="rId63"/>
    <p:sldId id="323" r:id="rId64"/>
    <p:sldId id="348" r:id="rId65"/>
    <p:sldId id="340" r:id="rId66"/>
    <p:sldId id="341" r:id="rId67"/>
    <p:sldId id="342" r:id="rId68"/>
    <p:sldId id="324" r:id="rId69"/>
    <p:sldId id="325" r:id="rId70"/>
    <p:sldId id="347" r:id="rId71"/>
    <p:sldId id="326" r:id="rId72"/>
    <p:sldId id="327" r:id="rId73"/>
    <p:sldId id="338" r:id="rId74"/>
    <p:sldId id="339" r:id="rId75"/>
    <p:sldId id="263" r:id="rId7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55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5501" autoAdjust="0"/>
  </p:normalViewPr>
  <p:slideViewPr>
    <p:cSldViewPr snapToGrid="0">
      <p:cViewPr varScale="1">
        <p:scale>
          <a:sx n="163" d="100"/>
          <a:sy n="163" d="100"/>
        </p:scale>
        <p:origin x="150" y="13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E0F8FD-4ED4-4184-979A-8A64C2B5E3B7}" type="datetimeFigureOut">
              <a:rPr lang="nl-NL" smtClean="0"/>
              <a:t>29-2-2024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080EC1-8862-4789-9998-6B9D4098C858}" type="slidenum">
              <a:rPr lang="nl-NL" smtClean="0"/>
              <a:t>‹nr.›</a:t>
            </a:fld>
            <a:endParaRPr lang="nl-NL"/>
          </a:p>
        </p:txBody>
      </p:sp>
    </p:spTree>
    <p:extLst>
      <p:ext uri="{BB962C8B-B14F-4D97-AF65-F5344CB8AC3E}">
        <p14:creationId xmlns:p14="http://schemas.microsoft.com/office/powerpoint/2010/main" val="3952271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gin dia">
    <p:spTree>
      <p:nvGrpSpPr>
        <p:cNvPr id="1" name=""/>
        <p:cNvGrpSpPr/>
        <p:nvPr/>
      </p:nvGrpSpPr>
      <p:grpSpPr>
        <a:xfrm>
          <a:off x="0" y="0"/>
          <a:ext cx="0" cy="0"/>
          <a:chOff x="0" y="0"/>
          <a:chExt cx="0" cy="0"/>
        </a:xfrm>
      </p:grpSpPr>
      <p:sp>
        <p:nvSpPr>
          <p:cNvPr id="11" name="Rechthoek 10"/>
          <p:cNvSpPr/>
          <p:nvPr userDrawn="1"/>
        </p:nvSpPr>
        <p:spPr>
          <a:xfrm>
            <a:off x="0" y="5734800"/>
            <a:ext cx="12192000" cy="1123200"/>
          </a:xfrm>
          <a:prstGeom prst="rect">
            <a:avLst/>
          </a:prstGeom>
          <a:solidFill>
            <a:srgbClr val="355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Rechthoek 1"/>
          <p:cNvSpPr/>
          <p:nvPr userDrawn="1"/>
        </p:nvSpPr>
        <p:spPr>
          <a:xfrm>
            <a:off x="0" y="0"/>
            <a:ext cx="12192000" cy="57356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Ondertitel 2"/>
          <p:cNvSpPr>
            <a:spLocks noGrp="1"/>
          </p:cNvSpPr>
          <p:nvPr>
            <p:ph type="subTitle" idx="1" hasCustomPrompt="1"/>
          </p:nvPr>
        </p:nvSpPr>
        <p:spPr>
          <a:xfrm>
            <a:off x="1524000" y="4306104"/>
            <a:ext cx="9144000" cy="951695"/>
          </a:xfrm>
        </p:spPr>
        <p:txBody>
          <a:bodyPr/>
          <a:lstStyle>
            <a:lvl1pPr marL="0" indent="0" algn="ctr">
              <a:buNone/>
              <a:defRPr sz="2400" b="1" baseline="0">
                <a:solidFill>
                  <a:schemeClr val="tx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 Naam | Onderwerp</a:t>
            </a:r>
            <a:br>
              <a:rPr lang="nl-NL" dirty="0"/>
            </a:br>
            <a:r>
              <a:rPr lang="nl-NL" dirty="0"/>
              <a:t>Plaats | Datum</a:t>
            </a:r>
          </a:p>
        </p:txBody>
      </p:sp>
      <p:pic>
        <p:nvPicPr>
          <p:cNvPr id="5" name="Afbeelding 4" descr="Afbeelding met teken, shirt, tekening&#10;&#10;Automatisch gegenereerde beschrijving">
            <a:extLst>
              <a:ext uri="{FF2B5EF4-FFF2-40B4-BE49-F238E27FC236}">
                <a16:creationId xmlns:a16="http://schemas.microsoft.com/office/drawing/2014/main" id="{99D6F282-F10C-4029-9011-AD3D05A2B9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49888" y="641359"/>
            <a:ext cx="5892224" cy="3023387"/>
          </a:xfrm>
          <a:prstGeom prst="rect">
            <a:avLst/>
          </a:prstGeom>
        </p:spPr>
      </p:pic>
    </p:spTree>
    <p:extLst>
      <p:ext uri="{BB962C8B-B14F-4D97-AF65-F5344CB8AC3E}">
        <p14:creationId xmlns:p14="http://schemas.microsoft.com/office/powerpoint/2010/main" val="182869457"/>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ind dia">
    <p:spTree>
      <p:nvGrpSpPr>
        <p:cNvPr id="1" name=""/>
        <p:cNvGrpSpPr/>
        <p:nvPr/>
      </p:nvGrpSpPr>
      <p:grpSpPr>
        <a:xfrm>
          <a:off x="0" y="0"/>
          <a:ext cx="0" cy="0"/>
          <a:chOff x="0" y="0"/>
          <a:chExt cx="0" cy="0"/>
        </a:xfrm>
      </p:grpSpPr>
      <p:sp>
        <p:nvSpPr>
          <p:cNvPr id="10" name="Rechthoek 9"/>
          <p:cNvSpPr/>
          <p:nvPr userDrawn="1"/>
        </p:nvSpPr>
        <p:spPr>
          <a:xfrm>
            <a:off x="0" y="5310835"/>
            <a:ext cx="12192000" cy="1548881"/>
          </a:xfrm>
          <a:prstGeom prst="rect">
            <a:avLst/>
          </a:prstGeom>
          <a:solidFill>
            <a:srgbClr val="355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p:cNvSpPr/>
          <p:nvPr userDrawn="1"/>
        </p:nvSpPr>
        <p:spPr>
          <a:xfrm>
            <a:off x="0" y="0"/>
            <a:ext cx="12192000" cy="53091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ekstvak 3"/>
          <p:cNvSpPr txBox="1"/>
          <p:nvPr userDrawn="1"/>
        </p:nvSpPr>
        <p:spPr>
          <a:xfrm>
            <a:off x="1" y="5445645"/>
            <a:ext cx="12192000" cy="1275829"/>
          </a:xfrm>
          <a:prstGeom prst="rect">
            <a:avLst/>
          </a:prstGeom>
          <a:noFill/>
        </p:spPr>
        <p:txBody>
          <a:bodyPr wrap="square" rtlCol="0" anchor="ctr">
            <a:noAutofit/>
          </a:bodyPr>
          <a:lstStyle/>
          <a:p>
            <a:pPr marL="0" indent="0" algn="ctr" defTabSz="914400" rtl="0" eaLnBrk="1" latinLnBrk="0" hangingPunct="1">
              <a:lnSpc>
                <a:spcPct val="100000"/>
              </a:lnSpc>
              <a:spcBef>
                <a:spcPts val="0"/>
              </a:spcBef>
              <a:buFont typeface="Arial" panose="020B0604020202020204" pitchFamily="34" charset="0"/>
              <a:buNone/>
            </a:pPr>
            <a:r>
              <a:rPr lang="nl-NL" sz="1800" kern="1200" dirty="0">
                <a:solidFill>
                  <a:schemeClr val="bg1"/>
                </a:solidFill>
                <a:latin typeface="Myriad Pro" panose="020B0503030403020204" pitchFamily="34" charset="0"/>
                <a:ea typeface="+mn-ea"/>
                <a:cs typeface="+mn-cs"/>
              </a:rPr>
              <a:t>Nijmegen | Keizer Karelplein 32n | 085 - 006 22 22</a:t>
            </a:r>
          </a:p>
          <a:p>
            <a:pPr marL="0" indent="0" algn="ctr" defTabSz="914400" rtl="0" eaLnBrk="1" latinLnBrk="0" hangingPunct="1">
              <a:lnSpc>
                <a:spcPct val="100000"/>
              </a:lnSpc>
              <a:spcBef>
                <a:spcPts val="0"/>
              </a:spcBef>
              <a:buFont typeface="Arial" panose="020B0604020202020204" pitchFamily="34" charset="0"/>
              <a:buNone/>
            </a:pPr>
            <a:r>
              <a:rPr lang="nl-NL" sz="1800" kern="1200" dirty="0">
                <a:solidFill>
                  <a:schemeClr val="bg1"/>
                </a:solidFill>
                <a:latin typeface="Myriad Pro" panose="020B0503030403020204" pitchFamily="34" charset="0"/>
                <a:ea typeface="+mn-ea"/>
                <a:cs typeface="+mn-cs"/>
              </a:rPr>
              <a:t>Amsterdam | Sumatrakade 615 | 085 - 006 22 22</a:t>
            </a:r>
          </a:p>
          <a:p>
            <a:pPr marL="0" indent="0" algn="ctr" defTabSz="914400" rtl="0" eaLnBrk="1" latinLnBrk="0" hangingPunct="1">
              <a:lnSpc>
                <a:spcPct val="100000"/>
              </a:lnSpc>
              <a:spcBef>
                <a:spcPts val="0"/>
              </a:spcBef>
              <a:buFont typeface="Arial" panose="020B0604020202020204" pitchFamily="34" charset="0"/>
              <a:buNone/>
            </a:pPr>
            <a:r>
              <a:rPr lang="nl-NL" sz="1800" kern="1200" dirty="0">
                <a:solidFill>
                  <a:schemeClr val="bg1"/>
                </a:solidFill>
                <a:latin typeface="Myriad Pro" panose="020B0503030403020204" pitchFamily="34" charset="0"/>
                <a:ea typeface="+mn-ea"/>
                <a:cs typeface="+mn-cs"/>
              </a:rPr>
              <a:t>www.ft-advocaten.nl | info@ft-advocaten.nl</a:t>
            </a:r>
          </a:p>
        </p:txBody>
      </p:sp>
      <p:pic>
        <p:nvPicPr>
          <p:cNvPr id="7" name="Afbeelding 6" descr="Afbeelding met teken, shirt, tekening&#10;&#10;Automatisch gegenereerde beschrijving">
            <a:extLst>
              <a:ext uri="{FF2B5EF4-FFF2-40B4-BE49-F238E27FC236}">
                <a16:creationId xmlns:a16="http://schemas.microsoft.com/office/drawing/2014/main" id="{D152EC9C-985F-466E-8804-DBCA931565D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49888" y="641359"/>
            <a:ext cx="5892224" cy="3023387"/>
          </a:xfrm>
          <a:prstGeom prst="rect">
            <a:avLst/>
          </a:prstGeom>
        </p:spPr>
      </p:pic>
    </p:spTree>
    <p:extLst>
      <p:ext uri="{BB962C8B-B14F-4D97-AF65-F5344CB8AC3E}">
        <p14:creationId xmlns:p14="http://schemas.microsoft.com/office/powerpoint/2010/main" val="3356171245"/>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lvl1pPr>
              <a:defRPr sz="3600">
                <a:latin typeface="Myriad Pro" panose="020B0503030403020204" pitchFamily="34" charset="0"/>
              </a:defRPr>
            </a:lvl1pPr>
          </a:lstStyle>
          <a:p>
            <a:r>
              <a:rPr lang="nl-NL"/>
              <a:t>Klik om de stijl te bewerken</a:t>
            </a:r>
            <a:endParaRPr lang="nl-NL" dirty="0"/>
          </a:p>
        </p:txBody>
      </p:sp>
      <p:sp>
        <p:nvSpPr>
          <p:cNvPr id="3" name="Tijdelijke aanduiding voor inhoud 2"/>
          <p:cNvSpPr>
            <a:spLocks noGrp="1"/>
          </p:cNvSpPr>
          <p:nvPr>
            <p:ph idx="1"/>
          </p:nvPr>
        </p:nvSpPr>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atum 3"/>
          <p:cNvSpPr>
            <a:spLocks noGrp="1"/>
          </p:cNvSpPr>
          <p:nvPr>
            <p:ph type="dt" sz="half" idx="10"/>
          </p:nvPr>
        </p:nvSpPr>
        <p:spPr/>
        <p:txBody>
          <a:bodyPr/>
          <a:lstStyle/>
          <a:p>
            <a:fld id="{2DD39697-F213-4669-AEB8-D3C4F69BE69F}" type="datetime1">
              <a:rPr lang="nl-NL" smtClean="0"/>
              <a:pPr/>
              <a:t>29-2-2024</a:t>
            </a:fld>
            <a:endParaRPr lang="nl-NL" dirty="0"/>
          </a:p>
        </p:txBody>
      </p:sp>
      <p:sp>
        <p:nvSpPr>
          <p:cNvPr id="5" name="Tijdelijke aanduiding voor voettekst 4"/>
          <p:cNvSpPr>
            <a:spLocks noGrp="1"/>
          </p:cNvSpPr>
          <p:nvPr>
            <p:ph type="ftr" sz="quarter" idx="11"/>
          </p:nvPr>
        </p:nvSpPr>
        <p:spPr/>
        <p:txBody>
          <a:bodyPr/>
          <a:lstStyle/>
          <a:p>
            <a:r>
              <a:rPr lang="nl-NL"/>
              <a:t>Titel</a:t>
            </a:r>
            <a:endParaRPr lang="nl-NL" dirty="0"/>
          </a:p>
        </p:txBody>
      </p:sp>
      <p:sp>
        <p:nvSpPr>
          <p:cNvPr id="6" name="Tijdelijke aanduiding voor dianummer 5"/>
          <p:cNvSpPr>
            <a:spLocks noGrp="1"/>
          </p:cNvSpPr>
          <p:nvPr>
            <p:ph type="sldNum" sz="quarter" idx="12"/>
          </p:nvPr>
        </p:nvSpPr>
        <p:spPr/>
        <p:txBody>
          <a:bodyPr/>
          <a:lstStyle/>
          <a:p>
            <a:fld id="{91B17114-516A-4F04-B6BC-4D8B5CF99026}" type="slidenum">
              <a:rPr lang="nl-NL" smtClean="0"/>
              <a:pPr/>
              <a:t>‹nr.›</a:t>
            </a:fld>
            <a:endParaRPr lang="nl-NL" dirty="0"/>
          </a:p>
        </p:txBody>
      </p:sp>
    </p:spTree>
    <p:extLst>
      <p:ext uri="{BB962C8B-B14F-4D97-AF65-F5344CB8AC3E}">
        <p14:creationId xmlns:p14="http://schemas.microsoft.com/office/powerpoint/2010/main" val="407621617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lvl1pPr>
              <a:defRPr sz="3600">
                <a:latin typeface="Myriad Pro" panose="020B0503030403020204" pitchFamily="34" charset="0"/>
              </a:defRPr>
            </a:lvl1pPr>
          </a:lstStyle>
          <a:p>
            <a:r>
              <a:rPr lang="nl-NL"/>
              <a:t>Klik om de stijl te bewerken</a:t>
            </a:r>
            <a:endParaRPr lang="nl-NL" dirty="0"/>
          </a:p>
        </p:txBody>
      </p:sp>
      <p:sp>
        <p:nvSpPr>
          <p:cNvPr id="3" name="Tijdelijke aanduiding voor inhoud 2"/>
          <p:cNvSpPr>
            <a:spLocks noGrp="1"/>
          </p:cNvSpPr>
          <p:nvPr>
            <p:ph sz="half" idx="1"/>
          </p:nvPr>
        </p:nvSpPr>
        <p:spPr>
          <a:xfrm>
            <a:off x="838200" y="1933200"/>
            <a:ext cx="5181600" cy="39600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933200"/>
            <a:ext cx="5181600" cy="39600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Tijdelijke aanduiding voor datum 4"/>
          <p:cNvSpPr>
            <a:spLocks noGrp="1"/>
          </p:cNvSpPr>
          <p:nvPr>
            <p:ph type="dt" sz="half" idx="10"/>
          </p:nvPr>
        </p:nvSpPr>
        <p:spPr/>
        <p:txBody>
          <a:bodyPr/>
          <a:lstStyle/>
          <a:p>
            <a:fld id="{C0EF0E37-48A6-494C-B046-7A13C43F3C40}" type="datetime1">
              <a:rPr lang="nl-NL" smtClean="0"/>
              <a:t>29-2-2024</a:t>
            </a:fld>
            <a:endParaRPr lang="nl-NL" dirty="0"/>
          </a:p>
        </p:txBody>
      </p:sp>
      <p:sp>
        <p:nvSpPr>
          <p:cNvPr id="6" name="Tijdelijke aanduiding voor voettekst 5"/>
          <p:cNvSpPr>
            <a:spLocks noGrp="1"/>
          </p:cNvSpPr>
          <p:nvPr>
            <p:ph type="ftr" sz="quarter" idx="11"/>
          </p:nvPr>
        </p:nvSpPr>
        <p:spPr/>
        <p:txBody>
          <a:bodyPr/>
          <a:lstStyle/>
          <a:p>
            <a:r>
              <a:rPr lang="nl-NL"/>
              <a:t>Titel</a:t>
            </a:r>
          </a:p>
        </p:txBody>
      </p:sp>
      <p:sp>
        <p:nvSpPr>
          <p:cNvPr id="7" name="Tijdelijke aanduiding voor dianummer 6"/>
          <p:cNvSpPr>
            <a:spLocks noGrp="1"/>
          </p:cNvSpPr>
          <p:nvPr>
            <p:ph type="sldNum" sz="quarter" idx="12"/>
          </p:nvPr>
        </p:nvSpPr>
        <p:spPr/>
        <p:txBody>
          <a:bodyPr/>
          <a:lstStyle/>
          <a:p>
            <a:fld id="{91B17114-516A-4F04-B6BC-4D8B5CF99026}" type="slidenum">
              <a:rPr lang="nl-NL" smtClean="0"/>
              <a:t>‹nr.›</a:t>
            </a:fld>
            <a:endParaRPr lang="nl-NL"/>
          </a:p>
        </p:txBody>
      </p:sp>
    </p:spTree>
    <p:extLst>
      <p:ext uri="{BB962C8B-B14F-4D97-AF65-F5344CB8AC3E}">
        <p14:creationId xmlns:p14="http://schemas.microsoft.com/office/powerpoint/2010/main" val="1454038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solidFill>
                  <a:schemeClr val="tx1"/>
                </a:solidFill>
                <a:latin typeface="Myriad Pro" panose="020B0503030403020204" pitchFamily="34" charset="0"/>
              </a:defRPr>
            </a:lvl1pPr>
          </a:lstStyle>
          <a:p>
            <a:r>
              <a:rPr lang="nl-NL"/>
              <a:t>Klik om de stijl te bewerken</a:t>
            </a:r>
            <a:endParaRPr lang="nl-NL" dirty="0"/>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nl-NL" dirty="0"/>
          </a:p>
        </p:txBody>
      </p:sp>
      <p:sp>
        <p:nvSpPr>
          <p:cNvPr id="4" name="Tijdelijke aanduiding voor tekst 3"/>
          <p:cNvSpPr>
            <a:spLocks noGrp="1"/>
          </p:cNvSpPr>
          <p:nvPr>
            <p:ph type="body" sz="half" idx="2"/>
          </p:nvPr>
        </p:nvSpPr>
        <p:spPr>
          <a:xfrm>
            <a:off x="839788" y="2098496"/>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613CAF5-5549-48EE-8018-A982EEB762B4}" type="datetime1">
              <a:rPr lang="nl-NL" smtClean="0"/>
              <a:t>29-2-2024</a:t>
            </a:fld>
            <a:endParaRPr lang="nl-NL"/>
          </a:p>
        </p:txBody>
      </p:sp>
      <p:sp>
        <p:nvSpPr>
          <p:cNvPr id="6" name="Tijdelijke aanduiding voor voettekst 5"/>
          <p:cNvSpPr>
            <a:spLocks noGrp="1"/>
          </p:cNvSpPr>
          <p:nvPr>
            <p:ph type="ftr" sz="quarter" idx="11"/>
          </p:nvPr>
        </p:nvSpPr>
        <p:spPr/>
        <p:txBody>
          <a:bodyPr/>
          <a:lstStyle/>
          <a:p>
            <a:r>
              <a:rPr lang="nl-NL"/>
              <a:t>Titel</a:t>
            </a:r>
          </a:p>
        </p:txBody>
      </p:sp>
      <p:sp>
        <p:nvSpPr>
          <p:cNvPr id="7" name="Tijdelijke aanduiding voor dianummer 6"/>
          <p:cNvSpPr>
            <a:spLocks noGrp="1"/>
          </p:cNvSpPr>
          <p:nvPr>
            <p:ph type="sldNum" sz="quarter" idx="12"/>
          </p:nvPr>
        </p:nvSpPr>
        <p:spPr/>
        <p:txBody>
          <a:bodyPr/>
          <a:lstStyle/>
          <a:p>
            <a:fld id="{91B17114-516A-4F04-B6BC-4D8B5CF99026}" type="slidenum">
              <a:rPr lang="nl-NL" smtClean="0"/>
              <a:t>‹nr.›</a:t>
            </a:fld>
            <a:endParaRPr lang="nl-NL"/>
          </a:p>
        </p:txBody>
      </p:sp>
    </p:spTree>
    <p:extLst>
      <p:ext uri="{BB962C8B-B14F-4D97-AF65-F5344CB8AC3E}">
        <p14:creationId xmlns:p14="http://schemas.microsoft.com/office/powerpoint/2010/main" val="671385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oudsopgave">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fld id="{4FDEA7F5-8AE0-467F-8B9E-EB8BB2D6ACE4}" type="datetime1">
              <a:rPr lang="nl-NL" smtClean="0"/>
              <a:t>29-2-2024</a:t>
            </a:fld>
            <a:endParaRPr lang="nl-NL"/>
          </a:p>
        </p:txBody>
      </p:sp>
      <p:sp>
        <p:nvSpPr>
          <p:cNvPr id="5" name="Tijdelijke aanduiding voor voettekst 4"/>
          <p:cNvSpPr>
            <a:spLocks noGrp="1"/>
          </p:cNvSpPr>
          <p:nvPr>
            <p:ph type="ftr" sz="quarter" idx="11"/>
          </p:nvPr>
        </p:nvSpPr>
        <p:spPr/>
        <p:txBody>
          <a:bodyPr/>
          <a:lstStyle/>
          <a:p>
            <a:r>
              <a:rPr lang="nl-NL"/>
              <a:t>Titel</a:t>
            </a:r>
            <a:endParaRPr lang="nl-NL" dirty="0"/>
          </a:p>
        </p:txBody>
      </p:sp>
      <p:sp>
        <p:nvSpPr>
          <p:cNvPr id="6" name="Tijdelijke aanduiding voor dianummer 5"/>
          <p:cNvSpPr>
            <a:spLocks noGrp="1"/>
          </p:cNvSpPr>
          <p:nvPr>
            <p:ph type="sldNum" sz="quarter" idx="12"/>
          </p:nvPr>
        </p:nvSpPr>
        <p:spPr/>
        <p:txBody>
          <a:bodyPr/>
          <a:lstStyle/>
          <a:p>
            <a:fld id="{91B17114-516A-4F04-B6BC-4D8B5CF99026}" type="slidenum">
              <a:rPr lang="nl-NL" smtClean="0"/>
              <a:t>‹nr.›</a:t>
            </a:fld>
            <a:endParaRPr lang="nl-NL"/>
          </a:p>
        </p:txBody>
      </p:sp>
      <p:sp>
        <p:nvSpPr>
          <p:cNvPr id="17" name="Titel 1"/>
          <p:cNvSpPr>
            <a:spLocks noGrp="1"/>
          </p:cNvSpPr>
          <p:nvPr>
            <p:ph type="title" hasCustomPrompt="1"/>
          </p:nvPr>
        </p:nvSpPr>
        <p:spPr>
          <a:xfrm>
            <a:off x="838200" y="365125"/>
            <a:ext cx="10515600" cy="1325563"/>
          </a:xfrm>
        </p:spPr>
        <p:txBody>
          <a:bodyPr>
            <a:normAutofit/>
          </a:bodyPr>
          <a:lstStyle>
            <a:lvl1pPr>
              <a:defRPr sz="3600">
                <a:solidFill>
                  <a:schemeClr val="bg1"/>
                </a:solidFill>
                <a:latin typeface="Myriad Pro" panose="020B0503030403020204" pitchFamily="34" charset="0"/>
              </a:defRPr>
            </a:lvl1pPr>
          </a:lstStyle>
          <a:p>
            <a:r>
              <a:rPr lang="nl-NL" dirty="0"/>
              <a:t>Inhoudsopgave</a:t>
            </a:r>
          </a:p>
        </p:txBody>
      </p:sp>
      <p:sp>
        <p:nvSpPr>
          <p:cNvPr id="18" name="Tijdelijke aanduiding voor inhoud 2"/>
          <p:cNvSpPr>
            <a:spLocks noGrp="1"/>
          </p:cNvSpPr>
          <p:nvPr>
            <p:ph idx="1" hasCustomPrompt="1"/>
          </p:nvPr>
        </p:nvSpPr>
        <p:spPr>
          <a:xfrm>
            <a:off x="838200" y="1933285"/>
            <a:ext cx="10515599" cy="3960000"/>
          </a:xfrm>
        </p:spPr>
        <p:txBody>
          <a:bodyPr/>
          <a:lstStyle>
            <a:lvl1pPr>
              <a:defRPr sz="2400" baseline="0">
                <a:solidFill>
                  <a:schemeClr val="tx1"/>
                </a:solidFill>
                <a:latin typeface="Trebuchet MS" panose="020B0603020202020204" pitchFamily="34" charset="0"/>
              </a:defRPr>
            </a:lvl1pPr>
            <a:lvl2pPr marL="457200" marR="0"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sz="2400" baseline="0">
                <a:solidFill>
                  <a:schemeClr val="tx1"/>
                </a:solidFill>
                <a:latin typeface="Trebuchet MS" panose="020B0603020202020204" pitchFamily="34" charset="0"/>
              </a:defRPr>
            </a:lvl2pPr>
            <a:lvl3pPr>
              <a:defRPr sz="2400">
                <a:solidFill>
                  <a:schemeClr val="bg1"/>
                </a:solidFill>
                <a:latin typeface="Franklin Gothic Book" panose="020B0503020102020204" pitchFamily="34" charset="0"/>
              </a:defRPr>
            </a:lvl3pPr>
            <a:lvl4pPr>
              <a:defRPr sz="2000">
                <a:solidFill>
                  <a:schemeClr val="bg1"/>
                </a:solidFill>
                <a:latin typeface="Franklin Gothic Book" panose="020B0503020102020204" pitchFamily="34" charset="0"/>
              </a:defRPr>
            </a:lvl4pPr>
            <a:lvl5pPr>
              <a:defRPr sz="2000">
                <a:solidFill>
                  <a:schemeClr val="bg1"/>
                </a:solidFill>
                <a:latin typeface="Franklin Gothic Book" panose="020B0503020102020204" pitchFamily="34" charset="0"/>
              </a:defRPr>
            </a:lvl5pPr>
            <a:lvl6pPr>
              <a:defRPr sz="2000"/>
            </a:lvl6pPr>
            <a:lvl7pPr>
              <a:defRPr sz="2000"/>
            </a:lvl7pPr>
            <a:lvl8pPr>
              <a:defRPr sz="2000"/>
            </a:lvl8pPr>
            <a:lvl9pPr>
              <a:defRPr sz="2000"/>
            </a:lvl9pPr>
          </a:lstStyle>
          <a:p>
            <a:pPr lvl="0"/>
            <a:r>
              <a:rPr lang="nl-NL" dirty="0"/>
              <a:t>Lorum </a:t>
            </a:r>
            <a:r>
              <a:rPr lang="nl-NL" dirty="0" err="1"/>
              <a:t>ipsum</a:t>
            </a:r>
            <a:r>
              <a:rPr lang="nl-NL" dirty="0"/>
              <a:t> </a:t>
            </a:r>
            <a:r>
              <a:rPr lang="nl-NL" dirty="0" err="1"/>
              <a:t>dolor</a:t>
            </a:r>
            <a:r>
              <a:rPr lang="nl-NL" dirty="0"/>
              <a:t> </a:t>
            </a:r>
            <a:r>
              <a:rPr lang="nl-NL" dirty="0" err="1"/>
              <a:t>sit</a:t>
            </a:r>
            <a:r>
              <a:rPr lang="nl-NL" dirty="0"/>
              <a:t> </a:t>
            </a:r>
            <a:r>
              <a:rPr lang="nl-NL" dirty="0" err="1"/>
              <a:t>amet</a:t>
            </a:r>
            <a:endParaRPr lang="nl-NL" dirty="0"/>
          </a:p>
          <a:p>
            <a:pPr lvl="0"/>
            <a:r>
              <a:rPr lang="nl-NL" dirty="0" err="1"/>
              <a:t>Aenean</a:t>
            </a:r>
            <a:r>
              <a:rPr lang="nl-NL" dirty="0"/>
              <a:t> commodo </a:t>
            </a:r>
            <a:r>
              <a:rPr lang="nl-NL" dirty="0" err="1"/>
              <a:t>ligula</a:t>
            </a:r>
            <a:endParaRPr lang="nl-NL" dirty="0"/>
          </a:p>
          <a:p>
            <a:pPr lvl="0"/>
            <a:r>
              <a:rPr lang="nl-NL" dirty="0"/>
              <a:t>Cum </a:t>
            </a:r>
            <a:r>
              <a:rPr lang="nl-NL" dirty="0" err="1"/>
              <a:t>sociis</a:t>
            </a:r>
            <a:r>
              <a:rPr lang="nl-NL" dirty="0"/>
              <a:t> </a:t>
            </a:r>
            <a:r>
              <a:rPr lang="nl-NL" dirty="0" err="1"/>
              <a:t>natoque</a:t>
            </a:r>
            <a:r>
              <a:rPr lang="nl-NL" dirty="0"/>
              <a:t> </a:t>
            </a:r>
            <a:r>
              <a:rPr lang="nl-NL" dirty="0" err="1"/>
              <a:t>penatibus</a:t>
            </a:r>
            <a:r>
              <a:rPr lang="nl-NL" dirty="0"/>
              <a:t> et</a:t>
            </a:r>
          </a:p>
          <a:p>
            <a:pPr lvl="1"/>
            <a:r>
              <a:rPr lang="nl-NL" dirty="0" err="1"/>
              <a:t>Nulla</a:t>
            </a:r>
            <a:r>
              <a:rPr lang="nl-NL" dirty="0"/>
              <a:t> </a:t>
            </a:r>
            <a:r>
              <a:rPr lang="nl-NL" dirty="0" err="1"/>
              <a:t>consequat</a:t>
            </a:r>
            <a:endParaRPr lang="nl-NL" dirty="0"/>
          </a:p>
          <a:p>
            <a:pPr lvl="1"/>
            <a:r>
              <a:rPr lang="nl-NL" dirty="0" err="1"/>
              <a:t>Donec</a:t>
            </a:r>
            <a:r>
              <a:rPr lang="nl-NL" dirty="0"/>
              <a:t> pede</a:t>
            </a:r>
          </a:p>
          <a:p>
            <a:pPr lvl="0"/>
            <a:r>
              <a:rPr lang="nl-NL" dirty="0" err="1"/>
              <a:t>Donec</a:t>
            </a:r>
            <a:r>
              <a:rPr lang="nl-NL" dirty="0"/>
              <a:t> </a:t>
            </a:r>
            <a:r>
              <a:rPr lang="nl-NL" dirty="0" err="1"/>
              <a:t>quam</a:t>
            </a:r>
            <a:r>
              <a:rPr lang="nl-NL" dirty="0"/>
              <a:t> </a:t>
            </a:r>
            <a:r>
              <a:rPr lang="nl-NL" dirty="0" err="1"/>
              <a:t>felis</a:t>
            </a:r>
            <a:endParaRPr lang="nl-NL" dirty="0"/>
          </a:p>
        </p:txBody>
      </p:sp>
    </p:spTree>
    <p:extLst>
      <p:ext uri="{BB962C8B-B14F-4D97-AF65-F5344CB8AC3E}">
        <p14:creationId xmlns:p14="http://schemas.microsoft.com/office/powerpoint/2010/main" val="2682385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fbeelding met bijschrift">
    <p:spTree>
      <p:nvGrpSpPr>
        <p:cNvPr id="1" name=""/>
        <p:cNvGrpSpPr/>
        <p:nvPr/>
      </p:nvGrpSpPr>
      <p:grpSpPr>
        <a:xfrm>
          <a:off x="0" y="0"/>
          <a:ext cx="0" cy="0"/>
          <a:chOff x="0" y="0"/>
          <a:chExt cx="0" cy="0"/>
        </a:xfrm>
      </p:grpSpPr>
      <p:sp>
        <p:nvSpPr>
          <p:cNvPr id="3" name="Tijdelijke aanduiding voor afbeelding 2"/>
          <p:cNvSpPr>
            <a:spLocks noGrp="1"/>
          </p:cNvSpPr>
          <p:nvPr>
            <p:ph type="pic" idx="1" hasCustomPrompt="1"/>
          </p:nvPr>
        </p:nvSpPr>
        <p:spPr>
          <a:xfrm>
            <a:off x="5183188" y="1933154"/>
            <a:ext cx="6172200" cy="3960000"/>
          </a:xfrm>
        </p:spPr>
        <p:txBody>
          <a:bodyPr/>
          <a:lstStyle>
            <a:lvl1pPr marL="0" indent="0">
              <a:buNone/>
              <a:defRPr sz="3200">
                <a:solidFill>
                  <a:schemeClr val="tx1"/>
                </a:solidFill>
                <a:latin typeface="Trebuchet MS" panose="020B0603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a:t>Afbeelding</a:t>
            </a:r>
          </a:p>
        </p:txBody>
      </p:sp>
      <p:sp>
        <p:nvSpPr>
          <p:cNvPr id="4" name="Tijdelijke aanduiding voor tekst 3"/>
          <p:cNvSpPr>
            <a:spLocks noGrp="1"/>
          </p:cNvSpPr>
          <p:nvPr>
            <p:ph type="body" sz="half" idx="2"/>
          </p:nvPr>
        </p:nvSpPr>
        <p:spPr>
          <a:xfrm>
            <a:off x="838200" y="1933284"/>
            <a:ext cx="3933825" cy="3960000"/>
          </a:xfrm>
        </p:spPr>
        <p:txBody>
          <a:bodyPr>
            <a:normAutofit/>
          </a:bodyPr>
          <a:lstStyle>
            <a:lvl1pPr marL="230400" indent="-230400">
              <a:buFont typeface="Arial" panose="020B0604020202020204" pitchFamily="34" charset="0"/>
              <a:buChar char="•"/>
              <a:defRPr sz="2400">
                <a:solidFill>
                  <a:schemeClr val="tx1"/>
                </a:solidFill>
                <a:latin typeface="Trebuchet MS" panose="020B0603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613CAF5-5549-48EE-8018-A982EEB762B4}" type="datetime1">
              <a:rPr lang="nl-NL" smtClean="0"/>
              <a:t>29-2-2024</a:t>
            </a:fld>
            <a:endParaRPr lang="nl-NL"/>
          </a:p>
        </p:txBody>
      </p:sp>
      <p:sp>
        <p:nvSpPr>
          <p:cNvPr id="6" name="Tijdelijke aanduiding voor voettekst 5"/>
          <p:cNvSpPr>
            <a:spLocks noGrp="1"/>
          </p:cNvSpPr>
          <p:nvPr>
            <p:ph type="ftr" sz="quarter" idx="11"/>
          </p:nvPr>
        </p:nvSpPr>
        <p:spPr/>
        <p:txBody>
          <a:bodyPr/>
          <a:lstStyle/>
          <a:p>
            <a:r>
              <a:rPr lang="nl-NL"/>
              <a:t>Titel</a:t>
            </a:r>
          </a:p>
        </p:txBody>
      </p:sp>
      <p:sp>
        <p:nvSpPr>
          <p:cNvPr id="7" name="Tijdelijke aanduiding voor dianummer 6"/>
          <p:cNvSpPr>
            <a:spLocks noGrp="1"/>
          </p:cNvSpPr>
          <p:nvPr>
            <p:ph type="sldNum" sz="quarter" idx="12"/>
          </p:nvPr>
        </p:nvSpPr>
        <p:spPr/>
        <p:txBody>
          <a:bodyPr/>
          <a:lstStyle/>
          <a:p>
            <a:fld id="{91B17114-516A-4F04-B6BC-4D8B5CF99026}" type="slidenum">
              <a:rPr lang="nl-NL" smtClean="0"/>
              <a:t>‹nr.›</a:t>
            </a:fld>
            <a:endParaRPr lang="nl-NL"/>
          </a:p>
        </p:txBody>
      </p:sp>
      <p:sp>
        <p:nvSpPr>
          <p:cNvPr id="12" name="Titel 1"/>
          <p:cNvSpPr>
            <a:spLocks noGrp="1"/>
          </p:cNvSpPr>
          <p:nvPr>
            <p:ph type="title" hasCustomPrompt="1"/>
          </p:nvPr>
        </p:nvSpPr>
        <p:spPr>
          <a:xfrm>
            <a:off x="838200" y="365125"/>
            <a:ext cx="10515600" cy="1325563"/>
          </a:xfrm>
        </p:spPr>
        <p:txBody>
          <a:bodyPr>
            <a:normAutofit/>
          </a:bodyPr>
          <a:lstStyle>
            <a:lvl1pPr>
              <a:defRPr sz="3600">
                <a:solidFill>
                  <a:schemeClr val="bg1"/>
                </a:solidFill>
                <a:latin typeface="Myriad Pro" panose="020B0503030403020204" pitchFamily="34" charset="0"/>
              </a:defRPr>
            </a:lvl1pPr>
          </a:lstStyle>
          <a:p>
            <a:r>
              <a:rPr lang="nl-NL" dirty="0"/>
              <a:t>Titel</a:t>
            </a:r>
          </a:p>
        </p:txBody>
      </p:sp>
    </p:spTree>
    <p:extLst>
      <p:ext uri="{BB962C8B-B14F-4D97-AF65-F5344CB8AC3E}">
        <p14:creationId xmlns:p14="http://schemas.microsoft.com/office/powerpoint/2010/main" val="567491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Afbeelding 6"/>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481012" y="180975"/>
            <a:ext cx="11229975" cy="6496050"/>
          </a:xfrm>
          <a:prstGeom prst="rect">
            <a:avLst/>
          </a:prstGeom>
        </p:spPr>
      </p:pic>
      <p:sp>
        <p:nvSpPr>
          <p:cNvPr id="8" name="Rechthoek 7"/>
          <p:cNvSpPr/>
          <p:nvPr userDrawn="1"/>
        </p:nvSpPr>
        <p:spPr>
          <a:xfrm>
            <a:off x="-4736" y="359934"/>
            <a:ext cx="11646000" cy="1123200"/>
          </a:xfrm>
          <a:prstGeom prst="rect">
            <a:avLst/>
          </a:prstGeom>
          <a:solidFill>
            <a:srgbClr val="355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dirty="0"/>
              <a:t>Klik om de stijl te bewerken</a:t>
            </a:r>
          </a:p>
        </p:txBody>
      </p:sp>
      <p:sp>
        <p:nvSpPr>
          <p:cNvPr id="3" name="Tijdelijke aanduiding voor tekst 2"/>
          <p:cNvSpPr>
            <a:spLocks noGrp="1"/>
          </p:cNvSpPr>
          <p:nvPr>
            <p:ph type="body" idx="1"/>
          </p:nvPr>
        </p:nvSpPr>
        <p:spPr>
          <a:xfrm>
            <a:off x="838200" y="1933200"/>
            <a:ext cx="10515600" cy="3960000"/>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Trebuchet MS" panose="020B0603020202020204" pitchFamily="34" charset="0"/>
              </a:defRPr>
            </a:lvl1pPr>
          </a:lstStyle>
          <a:p>
            <a:fld id="{2DD39697-F213-4669-AEB8-D3C4F69BE69F}" type="datetime1">
              <a:rPr lang="nl-NL" smtClean="0"/>
              <a:pPr/>
              <a:t>29-2-2024</a:t>
            </a:fld>
            <a:endParaRPr lang="nl-NL" dirty="0"/>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Trebuchet MS" panose="020B0603020202020204" pitchFamily="34" charset="0"/>
              </a:defRPr>
            </a:lvl1pPr>
          </a:lstStyle>
          <a:p>
            <a:r>
              <a:rPr lang="nl-NL" dirty="0"/>
              <a:t>Titel</a:t>
            </a: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Trebuchet MS" panose="020B0603020202020204" pitchFamily="34" charset="0"/>
              </a:defRPr>
            </a:lvl1pPr>
          </a:lstStyle>
          <a:p>
            <a:fld id="{91B17114-516A-4F04-B6BC-4D8B5CF99026}" type="slidenum">
              <a:rPr lang="nl-NL" smtClean="0"/>
              <a:pPr/>
              <a:t>‹nr.›</a:t>
            </a:fld>
            <a:endParaRPr lang="nl-NL" dirty="0"/>
          </a:p>
        </p:txBody>
      </p:sp>
      <p:pic>
        <p:nvPicPr>
          <p:cNvPr id="11" name="Afbeelding 10"/>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1238986" y="6256868"/>
            <a:ext cx="402278" cy="420157"/>
          </a:xfrm>
          <a:prstGeom prst="rect">
            <a:avLst/>
          </a:prstGeom>
        </p:spPr>
      </p:pic>
    </p:spTree>
    <p:extLst>
      <p:ext uri="{BB962C8B-B14F-4D97-AF65-F5344CB8AC3E}">
        <p14:creationId xmlns:p14="http://schemas.microsoft.com/office/powerpoint/2010/main" val="3473268998"/>
      </p:ext>
    </p:extLst>
  </p:cSld>
  <p:clrMap bg1="lt1" tx1="dk1" bg2="lt2" tx2="dk2" accent1="accent1" accent2="accent2" accent3="accent3" accent4="accent4" accent5="accent5" accent6="accent6" hlink="hlink" folHlink="folHlink"/>
  <p:sldLayoutIdLst>
    <p:sldLayoutId id="2147483732" r:id="rId1"/>
    <p:sldLayoutId id="2147483735" r:id="rId2"/>
    <p:sldLayoutId id="2147483722" r:id="rId3"/>
    <p:sldLayoutId id="2147483724" r:id="rId4"/>
    <p:sldLayoutId id="2147483729" r:id="rId5"/>
    <p:sldLayoutId id="2147483733" r:id="rId6"/>
    <p:sldLayoutId id="2147483716" r:id="rId7"/>
  </p:sldLayoutIdLst>
  <p:hf sldNum="0" hdr="0" ftr="0" dt="0"/>
  <p:txStyles>
    <p:titleStyle>
      <a:lvl1pPr algn="l" defTabSz="914400" rtl="0" eaLnBrk="1" latinLnBrk="0" hangingPunct="1">
        <a:lnSpc>
          <a:spcPct val="90000"/>
        </a:lnSpc>
        <a:spcBef>
          <a:spcPct val="0"/>
        </a:spcBef>
        <a:buNone/>
        <a:defRPr sz="3600" b="1" kern="1200">
          <a:solidFill>
            <a:schemeClr val="bg1"/>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Trebuchet MS" panose="020B0603020202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Trebuchet MS" panose="020B060302020202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Trebuchet MS" panose="020B060302020202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Trebuchet MS" panose="020B060302020202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Trebuchet MS"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vanleeuwen@ft-advocaten.n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ndertitel 4"/>
          <p:cNvSpPr>
            <a:spLocks noGrp="1"/>
          </p:cNvSpPr>
          <p:nvPr>
            <p:ph type="subTitle" idx="1"/>
          </p:nvPr>
        </p:nvSpPr>
        <p:spPr>
          <a:xfrm>
            <a:off x="1524000" y="3810000"/>
            <a:ext cx="9144000" cy="1869831"/>
          </a:xfrm>
        </p:spPr>
        <p:txBody>
          <a:bodyPr>
            <a:normAutofit/>
          </a:bodyPr>
          <a:lstStyle/>
          <a:p>
            <a:r>
              <a:rPr lang="nl-NL" sz="1800" b="0" i="1" dirty="0">
                <a:solidFill>
                  <a:schemeClr val="tx1">
                    <a:lumMod val="95000"/>
                    <a:lumOff val="5000"/>
                  </a:schemeClr>
                </a:solidFill>
              </a:rPr>
              <a:t>Register Belastingadviseurs</a:t>
            </a:r>
          </a:p>
          <a:p>
            <a:r>
              <a:rPr lang="nl-NL" sz="1800" b="0" i="1" dirty="0">
                <a:solidFill>
                  <a:schemeClr val="tx1">
                    <a:lumMod val="95000"/>
                    <a:lumOff val="5000"/>
                  </a:schemeClr>
                </a:solidFill>
              </a:rPr>
              <a:t>4 en 18 maart 2024</a:t>
            </a:r>
          </a:p>
          <a:p>
            <a:endParaRPr lang="nl-NL" sz="1800" b="0" i="1" dirty="0">
              <a:solidFill>
                <a:schemeClr val="tx1">
                  <a:lumMod val="95000"/>
                  <a:lumOff val="5000"/>
                </a:schemeClr>
              </a:solidFill>
            </a:endParaRPr>
          </a:p>
          <a:p>
            <a:r>
              <a:rPr lang="nl-NL" sz="1800" b="0" dirty="0">
                <a:solidFill>
                  <a:schemeClr val="tx1">
                    <a:lumMod val="95000"/>
                    <a:lumOff val="5000"/>
                  </a:schemeClr>
                </a:solidFill>
              </a:rPr>
              <a:t>Merijn van Leeuwen, </a:t>
            </a:r>
            <a:r>
              <a:rPr lang="nl-NL" sz="1800" b="0" dirty="0">
                <a:solidFill>
                  <a:schemeClr val="tx1">
                    <a:lumMod val="95000"/>
                    <a:lumOff val="5000"/>
                  </a:schemeClr>
                </a:solidFill>
                <a:hlinkClick r:id="rId2"/>
              </a:rPr>
              <a:t>m.vanleeuwen@ft-advocaten.nl</a:t>
            </a:r>
            <a:endParaRPr lang="nl-NL" sz="1800" b="0" dirty="0">
              <a:solidFill>
                <a:schemeClr val="tx1">
                  <a:lumMod val="95000"/>
                  <a:lumOff val="5000"/>
                </a:schemeClr>
              </a:solidFill>
            </a:endParaRPr>
          </a:p>
          <a:p>
            <a:r>
              <a:rPr lang="nl-NL" sz="1800" b="0" dirty="0">
                <a:solidFill>
                  <a:schemeClr val="tx1">
                    <a:lumMod val="95000"/>
                    <a:lumOff val="5000"/>
                  </a:schemeClr>
                </a:solidFill>
              </a:rPr>
              <a:t>06 21 424 617</a:t>
            </a:r>
          </a:p>
        </p:txBody>
      </p:sp>
    </p:spTree>
    <p:extLst>
      <p:ext uri="{BB962C8B-B14F-4D97-AF65-F5344CB8AC3E}">
        <p14:creationId xmlns:p14="http://schemas.microsoft.com/office/powerpoint/2010/main" val="2847459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3D347D-7D4B-4B34-9940-0265D54EC2D5}"/>
              </a:ext>
            </a:extLst>
          </p:cNvPr>
          <p:cNvSpPr>
            <a:spLocks noGrp="1"/>
          </p:cNvSpPr>
          <p:nvPr>
            <p:ph type="title"/>
          </p:nvPr>
        </p:nvSpPr>
        <p:spPr/>
        <p:txBody>
          <a:bodyPr/>
          <a:lstStyle/>
          <a:p>
            <a:r>
              <a:rPr lang="nl-NL" dirty="0"/>
              <a:t>Verzend- en ontvangsttheorie</a:t>
            </a:r>
          </a:p>
        </p:txBody>
      </p:sp>
      <p:sp>
        <p:nvSpPr>
          <p:cNvPr id="3" name="Tijdelijke aanduiding voor inhoud 2">
            <a:extLst>
              <a:ext uri="{FF2B5EF4-FFF2-40B4-BE49-F238E27FC236}">
                <a16:creationId xmlns:a16="http://schemas.microsoft.com/office/drawing/2014/main" id="{81C8B3EB-2046-4BE6-82F8-D863911A46AC}"/>
              </a:ext>
            </a:extLst>
          </p:cNvPr>
          <p:cNvSpPr>
            <a:spLocks noGrp="1"/>
          </p:cNvSpPr>
          <p:nvPr>
            <p:ph idx="1"/>
          </p:nvPr>
        </p:nvSpPr>
        <p:spPr/>
        <p:txBody>
          <a:bodyPr/>
          <a:lstStyle/>
          <a:p>
            <a:r>
              <a:rPr lang="nl-NL" dirty="0"/>
              <a:t>Het blijft een terugkerend thema, zie:</a:t>
            </a:r>
          </a:p>
          <a:p>
            <a:endParaRPr lang="nl-NL" dirty="0"/>
          </a:p>
          <a:p>
            <a:r>
              <a:rPr lang="nl-NL" dirty="0"/>
              <a:t>ECLI:NL:HR:2023:248;</a:t>
            </a:r>
          </a:p>
          <a:p>
            <a:r>
              <a:rPr lang="nl-NL" dirty="0"/>
              <a:t>ECLI:NL:HR:2023:785;</a:t>
            </a:r>
          </a:p>
          <a:p>
            <a:r>
              <a:rPr lang="nl-NL" dirty="0"/>
              <a:t>ECLI:NL:HR:2023:789;</a:t>
            </a:r>
          </a:p>
          <a:p>
            <a:r>
              <a:rPr lang="nl-NL" dirty="0"/>
              <a:t>ECLI:NL:HR:2024:59.</a:t>
            </a:r>
          </a:p>
          <a:p>
            <a:endParaRPr lang="nl-NL" dirty="0"/>
          </a:p>
        </p:txBody>
      </p:sp>
    </p:spTree>
    <p:extLst>
      <p:ext uri="{BB962C8B-B14F-4D97-AF65-F5344CB8AC3E}">
        <p14:creationId xmlns:p14="http://schemas.microsoft.com/office/powerpoint/2010/main" val="3405858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lgn="ctr">
              <a:buNone/>
            </a:pPr>
            <a:r>
              <a:rPr lang="nl-NL" dirty="0"/>
              <a:t>Getuige horen in belastingzaken</a:t>
            </a:r>
          </a:p>
        </p:txBody>
      </p:sp>
    </p:spTree>
    <p:extLst>
      <p:ext uri="{BB962C8B-B14F-4D97-AF65-F5344CB8AC3E}">
        <p14:creationId xmlns:p14="http://schemas.microsoft.com/office/powerpoint/2010/main" val="4150740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Getuige horen in belastingzaken</a:t>
            </a:r>
          </a:p>
        </p:txBody>
      </p:sp>
      <p:sp>
        <p:nvSpPr>
          <p:cNvPr id="3" name="Tijdelijke aanduiding voor inhoud 2"/>
          <p:cNvSpPr>
            <a:spLocks noGrp="1"/>
          </p:cNvSpPr>
          <p:nvPr>
            <p:ph idx="1"/>
          </p:nvPr>
        </p:nvSpPr>
        <p:spPr/>
        <p:txBody>
          <a:bodyPr/>
          <a:lstStyle/>
          <a:p>
            <a:pPr marL="0" indent="0">
              <a:buNone/>
            </a:pPr>
            <a:r>
              <a:rPr lang="nl-NL" dirty="0"/>
              <a:t>Artikel 8:60, lid 4 </a:t>
            </a:r>
            <a:r>
              <a:rPr lang="nl-NL" dirty="0" err="1"/>
              <a:t>Awb</a:t>
            </a:r>
            <a:r>
              <a:rPr lang="nl-NL" dirty="0"/>
              <a:t>:</a:t>
            </a:r>
          </a:p>
          <a:p>
            <a:pPr marL="0" indent="0">
              <a:buNone/>
            </a:pPr>
            <a:endParaRPr lang="nl-NL" dirty="0"/>
          </a:p>
          <a:p>
            <a:pPr marL="0" indent="0">
              <a:buNone/>
            </a:pPr>
            <a:r>
              <a:rPr lang="nl-NL" i="1" dirty="0"/>
              <a:t>‘Partijen kunnen getuigen en deskundigen meebrengen of bij aangetekende brief of </a:t>
            </a:r>
            <a:r>
              <a:rPr lang="nl-NL" i="1" dirty="0" err="1"/>
              <a:t>deurwaardersexploit</a:t>
            </a:r>
            <a:r>
              <a:rPr lang="nl-NL" i="1" dirty="0"/>
              <a:t> oproepen, mits daarvan uiterlijk tien dagen voor de dag van de zitting aan de bestuursrechter en aan de andere partijen mededeling is gedaan, met vermelding van namen en woonplaatsen. Op deze bevoegdheid worden partijen in de uitnodiging, bedoeld in artikel 8:56, gewezen.’</a:t>
            </a:r>
          </a:p>
          <a:p>
            <a:pPr marL="0" indent="0">
              <a:buNone/>
            </a:pPr>
            <a:endParaRPr lang="nl-NL" dirty="0"/>
          </a:p>
        </p:txBody>
      </p:sp>
    </p:spTree>
    <p:extLst>
      <p:ext uri="{BB962C8B-B14F-4D97-AF65-F5344CB8AC3E}">
        <p14:creationId xmlns:p14="http://schemas.microsoft.com/office/powerpoint/2010/main" val="785325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Getuige horen in belastingzaken</a:t>
            </a:r>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dirty="0"/>
              <a:t>ECLI:NL:HR:2023:133</a:t>
            </a:r>
          </a:p>
          <a:p>
            <a:pPr marL="0" indent="0">
              <a:buNone/>
            </a:pPr>
            <a:endParaRPr lang="nl-NL" dirty="0"/>
          </a:p>
          <a:p>
            <a:pPr marL="0" indent="0">
              <a:buNone/>
            </a:pPr>
            <a:r>
              <a:rPr lang="nl-NL" i="1" dirty="0"/>
              <a:t>Indien een dergelijk bewijsaanbod is gedaan, kan de rechter in beginsel volstaan met de mededeling dat hij gelegenheid biedt tot uitvoering van dat aanbod, bijvoorbeeld door de belanghebbende in de uitnodigingsbrief voor het onderzoek ter zitting te wijzen op de mogelijkheid getuigen mee te brengen of op te roepen.2 Uit de gedingstukken volgt dat aan belanghebbende een uitnodigingsbrief is verzonden die een zodanige mededeling bevat. In het onderhavige geval blijkt uit de stukken van het geding niet van omstandigheden waaruit zou kunnen volgen dat aan belanghebbende in redelijkheid niet kan worden tegengeworpen dat hij heeft nagelaten getuigen mee te nemen of op te roepen. Het middel faalt.</a:t>
            </a:r>
          </a:p>
          <a:p>
            <a:pPr marL="0" indent="0">
              <a:buNone/>
            </a:pPr>
            <a:endParaRPr lang="nl-NL" dirty="0"/>
          </a:p>
        </p:txBody>
      </p:sp>
    </p:spTree>
    <p:extLst>
      <p:ext uri="{BB962C8B-B14F-4D97-AF65-F5344CB8AC3E}">
        <p14:creationId xmlns:p14="http://schemas.microsoft.com/office/powerpoint/2010/main" val="1846172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endParaRPr lang="nl-NL" dirty="0"/>
          </a:p>
        </p:txBody>
      </p:sp>
      <p:sp>
        <p:nvSpPr>
          <p:cNvPr id="3" name="Tijdelijke aanduiding voor inhoud 2"/>
          <p:cNvSpPr>
            <a:spLocks noGrp="1"/>
          </p:cNvSpPr>
          <p:nvPr>
            <p:ph idx="1"/>
          </p:nvPr>
        </p:nvSpPr>
        <p:spPr/>
        <p:txBody>
          <a:bodyPr/>
          <a:lstStyle/>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lgn="ctr">
              <a:buNone/>
            </a:pPr>
            <a:r>
              <a:rPr lang="nl-NL" dirty="0"/>
              <a:t>Informatiebeschikking en informatievoorziening fiscus</a:t>
            </a:r>
            <a:br>
              <a:rPr lang="nl-NL" dirty="0"/>
            </a:br>
            <a:endParaRPr lang="nl-NL" dirty="0"/>
          </a:p>
        </p:txBody>
      </p:sp>
    </p:spTree>
    <p:extLst>
      <p:ext uri="{BB962C8B-B14F-4D97-AF65-F5344CB8AC3E}">
        <p14:creationId xmlns:p14="http://schemas.microsoft.com/office/powerpoint/2010/main" val="2854184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Informatiebeschikking</a:t>
            </a:r>
            <a:br>
              <a:rPr lang="nl-NL" dirty="0"/>
            </a:br>
            <a:endParaRPr lang="nl-NL" dirty="0"/>
          </a:p>
        </p:txBody>
      </p:sp>
      <p:sp>
        <p:nvSpPr>
          <p:cNvPr id="3" name="Tijdelijke aanduiding voor inhoud 2"/>
          <p:cNvSpPr>
            <a:spLocks noGrp="1"/>
          </p:cNvSpPr>
          <p:nvPr>
            <p:ph idx="1"/>
          </p:nvPr>
        </p:nvSpPr>
        <p:spPr/>
        <p:txBody>
          <a:bodyPr/>
          <a:lstStyle/>
          <a:p>
            <a:pPr marL="0" indent="0">
              <a:buNone/>
            </a:pPr>
            <a:r>
              <a:rPr lang="nl-NL" dirty="0"/>
              <a:t>Vragenbrieven. Hoe gaat u daarmee om?</a:t>
            </a:r>
          </a:p>
          <a:p>
            <a:pPr marL="0" indent="0">
              <a:buNone/>
            </a:pPr>
            <a:endParaRPr lang="nl-NL" dirty="0"/>
          </a:p>
          <a:p>
            <a:pPr marL="0" indent="0">
              <a:buNone/>
            </a:pPr>
            <a:r>
              <a:rPr lang="nl-NL" dirty="0"/>
              <a:t>Beantwoordt u alle vragen?</a:t>
            </a:r>
          </a:p>
          <a:p>
            <a:pPr marL="0" indent="0">
              <a:buNone/>
            </a:pPr>
            <a:endParaRPr lang="nl-NL" dirty="0"/>
          </a:p>
          <a:p>
            <a:pPr marL="0" indent="0">
              <a:buNone/>
            </a:pPr>
            <a:r>
              <a:rPr lang="nl-NL" dirty="0"/>
              <a:t>Voert u controle uit op hetgeen uw cliënt aanlevert?</a:t>
            </a:r>
          </a:p>
          <a:p>
            <a:pPr marL="0" indent="0">
              <a:buNone/>
            </a:pPr>
            <a:endParaRPr lang="nl-NL" dirty="0"/>
          </a:p>
        </p:txBody>
      </p:sp>
    </p:spTree>
    <p:extLst>
      <p:ext uri="{BB962C8B-B14F-4D97-AF65-F5344CB8AC3E}">
        <p14:creationId xmlns:p14="http://schemas.microsoft.com/office/powerpoint/2010/main" val="1803483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Informatiebeschikking</a:t>
            </a:r>
            <a:br>
              <a:rPr lang="nl-NL" dirty="0"/>
            </a:br>
            <a:endParaRPr lang="nl-NL" dirty="0"/>
          </a:p>
        </p:txBody>
      </p:sp>
      <p:sp>
        <p:nvSpPr>
          <p:cNvPr id="3" name="Tijdelijke aanduiding voor inhoud 2"/>
          <p:cNvSpPr>
            <a:spLocks noGrp="1"/>
          </p:cNvSpPr>
          <p:nvPr>
            <p:ph idx="1"/>
          </p:nvPr>
        </p:nvSpPr>
        <p:spPr/>
        <p:txBody>
          <a:bodyPr>
            <a:normAutofit fontScale="92500"/>
          </a:bodyPr>
          <a:lstStyle/>
          <a:p>
            <a:pPr marL="0" indent="0">
              <a:buNone/>
            </a:pPr>
            <a:r>
              <a:rPr lang="nl-NL" dirty="0"/>
              <a:t>Wanneer een informatiebeschikking?</a:t>
            </a:r>
          </a:p>
          <a:p>
            <a:pPr marL="0" indent="0">
              <a:buNone/>
            </a:pPr>
            <a:endParaRPr lang="nl-NL" dirty="0"/>
          </a:p>
          <a:p>
            <a:pPr marL="0" indent="0">
              <a:buNone/>
            </a:pPr>
            <a:r>
              <a:rPr lang="nl-NL" i="1" dirty="0"/>
              <a:t>“Indien met betrekking tot een op te leggen aanslag, navorderingsaanslag of naheffingsaanslag of een te nemen beschikking niet of niet volledig wordt </a:t>
            </a:r>
          </a:p>
          <a:p>
            <a:pPr marL="0" indent="0">
              <a:buNone/>
            </a:pPr>
            <a:r>
              <a:rPr lang="nl-NL" i="1" dirty="0"/>
              <a:t>voldaan aan de verplichtingen ingevolge artikel 41, 47, 47a, 49, 52, en, voor</a:t>
            </a:r>
          </a:p>
          <a:p>
            <a:pPr marL="0" indent="0">
              <a:buNone/>
            </a:pPr>
            <a:r>
              <a:rPr lang="nl-NL" i="1" dirty="0"/>
              <a:t> zover het verplichtingen van administratieplichtigen betreft ten behoeve van de heffing van de belasting waarvan de inhouding aan hen is opgedragen, aan de verplichtingen ingevolge artikel 53, eerste, tweede en derde lid, kan de inspecteur dit vaststellen bij voor bezwaar vatbare beschikking (informatiebeschikking). De inspecteur wijst in de informatiebeschikking op artikel 25, derde lid.”</a:t>
            </a:r>
          </a:p>
          <a:p>
            <a:pPr marL="0" indent="0">
              <a:buNone/>
            </a:pPr>
            <a:endParaRPr lang="nl-NL" dirty="0"/>
          </a:p>
        </p:txBody>
      </p:sp>
    </p:spTree>
    <p:extLst>
      <p:ext uri="{BB962C8B-B14F-4D97-AF65-F5344CB8AC3E}">
        <p14:creationId xmlns:p14="http://schemas.microsoft.com/office/powerpoint/2010/main" val="3566547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Informatiebeschikking</a:t>
            </a:r>
            <a:br>
              <a:rPr lang="nl-NL" dirty="0"/>
            </a:b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a:t>Welke verplichtingen worden bedoeld?</a:t>
            </a:r>
          </a:p>
          <a:p>
            <a:pPr marL="0" indent="0">
              <a:buNone/>
            </a:pPr>
            <a:endParaRPr lang="nl-NL" dirty="0"/>
          </a:p>
          <a:p>
            <a:pPr marL="0" indent="0">
              <a:buNone/>
            </a:pPr>
            <a:r>
              <a:rPr lang="nl-NL" dirty="0"/>
              <a:t>Artikel 41 AWR - Mondeling verstrekken van inlichtingen;</a:t>
            </a:r>
          </a:p>
          <a:p>
            <a:pPr marL="0" indent="0">
              <a:buNone/>
            </a:pPr>
            <a:r>
              <a:rPr lang="nl-NL" dirty="0"/>
              <a:t>Artikel 47 AWR - Gegevens, inlichtingen, boeken en bescheiden;</a:t>
            </a:r>
          </a:p>
          <a:p>
            <a:pPr marL="0" indent="0">
              <a:buNone/>
            </a:pPr>
            <a:r>
              <a:rPr lang="nl-NL" dirty="0"/>
              <a:t>Artikel 47a AWR - NL vennootschap met buitenlandse participant;</a:t>
            </a:r>
          </a:p>
          <a:p>
            <a:pPr marL="0" indent="0">
              <a:buNone/>
            </a:pPr>
            <a:r>
              <a:rPr lang="nl-NL" dirty="0"/>
              <a:t>Artikel 52 AWR - Administratieplichtigen;</a:t>
            </a:r>
          </a:p>
          <a:p>
            <a:pPr marL="0" indent="0">
              <a:buNone/>
            </a:pPr>
            <a:r>
              <a:rPr lang="nl-NL" dirty="0"/>
              <a:t>Artikel 53 AWR - </a:t>
            </a:r>
            <a:r>
              <a:rPr lang="nl-NL" dirty="0" err="1"/>
              <a:t>Derdenonderzoeken</a:t>
            </a:r>
            <a:r>
              <a:rPr lang="nl-NL" dirty="0"/>
              <a:t>. </a:t>
            </a:r>
          </a:p>
          <a:p>
            <a:pPr marL="0" indent="0">
              <a:buNone/>
            </a:pPr>
            <a:endParaRPr lang="nl-NL" dirty="0"/>
          </a:p>
        </p:txBody>
      </p:sp>
    </p:spTree>
    <p:extLst>
      <p:ext uri="{BB962C8B-B14F-4D97-AF65-F5344CB8AC3E}">
        <p14:creationId xmlns:p14="http://schemas.microsoft.com/office/powerpoint/2010/main" val="3656759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Informatiebeschikking</a:t>
            </a:r>
            <a:br>
              <a:rPr lang="nl-NL" dirty="0"/>
            </a:b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a:t>Vraag: Wat zijn de voordelen van de informatiebeschikking?</a:t>
            </a:r>
          </a:p>
          <a:p>
            <a:pPr marL="0" indent="0">
              <a:buNone/>
            </a:pPr>
            <a:endParaRPr lang="nl-NL" dirty="0"/>
          </a:p>
          <a:p>
            <a:r>
              <a:rPr lang="nl-NL" dirty="0"/>
              <a:t>Rechtsbescherming voor belastingplichtige</a:t>
            </a:r>
          </a:p>
          <a:p>
            <a:r>
              <a:rPr lang="nl-NL" dirty="0"/>
              <a:t>Bezwaar en beroep;</a:t>
            </a:r>
          </a:p>
          <a:p>
            <a:r>
              <a:rPr lang="nl-NL" dirty="0"/>
              <a:t>Inzage in dossier fiscus.</a:t>
            </a:r>
          </a:p>
          <a:p>
            <a:pPr marL="0" indent="0">
              <a:buNone/>
            </a:pPr>
            <a:endParaRPr lang="nl-NL" dirty="0"/>
          </a:p>
        </p:txBody>
      </p:sp>
    </p:spTree>
    <p:extLst>
      <p:ext uri="{BB962C8B-B14F-4D97-AF65-F5344CB8AC3E}">
        <p14:creationId xmlns:p14="http://schemas.microsoft.com/office/powerpoint/2010/main" val="3447855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Informatiebeschikking</a:t>
            </a:r>
            <a:br>
              <a:rPr lang="nl-NL" dirty="0"/>
            </a:b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a:t>Stel de fiscus heeft nieuwe vragen na uitgevaardigde informatiebeschikking?</a:t>
            </a:r>
          </a:p>
          <a:p>
            <a:pPr marL="0" indent="0">
              <a:buNone/>
            </a:pPr>
            <a:endParaRPr lang="nl-NL" dirty="0"/>
          </a:p>
          <a:p>
            <a:pPr marL="0" indent="0">
              <a:buNone/>
            </a:pPr>
            <a:r>
              <a:rPr lang="nl-NL" dirty="0"/>
              <a:t>ECLI:NL:HR:2022:1439:</a:t>
            </a:r>
          </a:p>
          <a:p>
            <a:pPr marL="0" indent="0">
              <a:buNone/>
            </a:pPr>
            <a:endParaRPr lang="nl-NL" dirty="0"/>
          </a:p>
          <a:p>
            <a:pPr marL="0" indent="0">
              <a:buNone/>
            </a:pPr>
            <a:r>
              <a:rPr lang="nl-NL" dirty="0"/>
              <a:t>Onderscheid tussen vragen (verschillen detecteren):</a:t>
            </a:r>
          </a:p>
          <a:p>
            <a:pPr marL="0" indent="0">
              <a:buNone/>
            </a:pPr>
            <a:r>
              <a:rPr lang="nl-NL" dirty="0"/>
              <a:t>1. Wordt om dezelfde informatie gevraagd?</a:t>
            </a:r>
          </a:p>
          <a:p>
            <a:pPr marL="0" indent="0">
              <a:buNone/>
            </a:pPr>
            <a:r>
              <a:rPr lang="nl-NL" dirty="0"/>
              <a:t>2. Op grond van welke bepaling wordt info gevraagd?</a:t>
            </a:r>
          </a:p>
          <a:p>
            <a:pPr marL="0" indent="0">
              <a:buNone/>
            </a:pPr>
            <a:endParaRPr lang="nl-NL" dirty="0"/>
          </a:p>
        </p:txBody>
      </p:sp>
    </p:spTree>
    <p:extLst>
      <p:ext uri="{BB962C8B-B14F-4D97-AF65-F5344CB8AC3E}">
        <p14:creationId xmlns:p14="http://schemas.microsoft.com/office/powerpoint/2010/main" val="4251270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Voorstellen</a:t>
            </a:r>
          </a:p>
        </p:txBody>
      </p:sp>
      <p:sp>
        <p:nvSpPr>
          <p:cNvPr id="3" name="Tijdelijke aanduiding voor inhoud 2"/>
          <p:cNvSpPr>
            <a:spLocks noGrp="1"/>
          </p:cNvSpPr>
          <p:nvPr>
            <p:ph idx="1"/>
          </p:nvPr>
        </p:nvSpPr>
        <p:spPr/>
        <p:txBody>
          <a:bodyPr>
            <a:normAutofit fontScale="92500" lnSpcReduction="20000"/>
          </a:bodyPr>
          <a:lstStyle/>
          <a:p>
            <a:r>
              <a:rPr lang="nl-NL" dirty="0"/>
              <a:t>Merijn van Leeuwen;</a:t>
            </a:r>
          </a:p>
          <a:p>
            <a:endParaRPr lang="nl-NL" dirty="0"/>
          </a:p>
          <a:p>
            <a:r>
              <a:rPr lang="nl-NL" dirty="0"/>
              <a:t>Advocaat-belastingkundige;</a:t>
            </a:r>
          </a:p>
          <a:p>
            <a:pPr>
              <a:buFontTx/>
              <a:buChar char="-"/>
            </a:pPr>
            <a:r>
              <a:rPr lang="nl-NL" sz="2000" dirty="0"/>
              <a:t>Belastingzaken</a:t>
            </a:r>
          </a:p>
          <a:p>
            <a:pPr>
              <a:buFontTx/>
              <a:buChar char="-"/>
            </a:pPr>
            <a:r>
              <a:rPr lang="nl-NL" sz="2000" dirty="0"/>
              <a:t>Fiscale strafzaken (FIOD)</a:t>
            </a:r>
          </a:p>
          <a:p>
            <a:pPr>
              <a:buFontTx/>
              <a:buChar char="-"/>
            </a:pPr>
            <a:r>
              <a:rPr lang="nl-NL" sz="2000" dirty="0" err="1"/>
              <a:t>Wwft</a:t>
            </a:r>
            <a:endParaRPr lang="nl-NL" sz="2000" dirty="0"/>
          </a:p>
          <a:p>
            <a:pPr>
              <a:buFontTx/>
              <a:buChar char="-"/>
            </a:pPr>
            <a:r>
              <a:rPr lang="nl-NL" sz="2000" dirty="0"/>
              <a:t>Wet </a:t>
            </a:r>
            <a:r>
              <a:rPr lang="nl-NL" sz="2000" dirty="0" err="1"/>
              <a:t>Bibob</a:t>
            </a:r>
            <a:endParaRPr lang="nl-NL" sz="2000" dirty="0"/>
          </a:p>
          <a:p>
            <a:endParaRPr lang="nl-NL" dirty="0"/>
          </a:p>
          <a:p>
            <a:r>
              <a:rPr lang="nl-NL" dirty="0"/>
              <a:t>Accountancy, belastingadvies, rechtspraak;</a:t>
            </a:r>
          </a:p>
          <a:p>
            <a:endParaRPr lang="nl-NL" dirty="0"/>
          </a:p>
          <a:p>
            <a:r>
              <a:rPr lang="nl-NL" dirty="0"/>
              <a:t>Annotator, KNVB.</a:t>
            </a:r>
          </a:p>
          <a:p>
            <a:pPr marL="0" indent="0">
              <a:buNone/>
            </a:pPr>
            <a:endParaRPr lang="nl-NL" dirty="0"/>
          </a:p>
        </p:txBody>
      </p:sp>
    </p:spTree>
    <p:extLst>
      <p:ext uri="{BB962C8B-B14F-4D97-AF65-F5344CB8AC3E}">
        <p14:creationId xmlns:p14="http://schemas.microsoft.com/office/powerpoint/2010/main" val="3353870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 calcmode="lin" valueType="num">
                                      <p:cBhvr additive="base">
                                        <p:cTn id="3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Informatiebeschikking</a:t>
            </a:r>
            <a:br>
              <a:rPr lang="nl-NL" dirty="0"/>
            </a:b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dirty="0"/>
              <a:t>Stel de fiscus heeft nieuwe vragen na uitgevaardigde informatiebeschikking?</a:t>
            </a:r>
          </a:p>
          <a:p>
            <a:pPr marL="0" indent="0">
              <a:buNone/>
            </a:pPr>
            <a:endParaRPr lang="nl-NL" dirty="0"/>
          </a:p>
          <a:p>
            <a:pPr marL="0" indent="0">
              <a:buNone/>
            </a:pPr>
            <a:r>
              <a:rPr lang="nl-NL" dirty="0"/>
              <a:t>ECLI:NL:HR:2022:1439:</a:t>
            </a:r>
          </a:p>
          <a:p>
            <a:pPr marL="0" indent="0">
              <a:buNone/>
            </a:pPr>
            <a:endParaRPr lang="nl-NL" dirty="0"/>
          </a:p>
          <a:p>
            <a:pPr marL="0" indent="0">
              <a:buNone/>
            </a:pPr>
            <a:r>
              <a:rPr lang="nl-NL" i="1" dirty="0"/>
              <a:t>Ook bij het uitoefenen van de bevoegdheid om een volgende informatiebeschikking te geven, moet de inspecteur de algemene beginselen van behoorlijk bestuur in acht nemen. De enkele omstandigheid dat de inspecteur een informatiebeschikking heeft gegeven wegens het niet of niet volledig voldoen aan een of meer in artikel 52a, lid 1, AWR bedoelde verplichtingen, brengt niet mee dat het geven van een volgende informatiebeschikking wegens een andere tekortkoming in strijd komt met enig algemeen beginsel van behoorlijk bestuur. Dit is niet anders als de inspecteur de eerdere informatiebeschikking heeft vernietigd voorafgaand aan het geven van de volgende informatiebeschikking.</a:t>
            </a:r>
          </a:p>
          <a:p>
            <a:pPr marL="0" indent="0">
              <a:buNone/>
            </a:pPr>
            <a:endParaRPr lang="nl-NL" dirty="0"/>
          </a:p>
          <a:p>
            <a:pPr marL="0" indent="0">
              <a:buNone/>
            </a:pPr>
            <a:r>
              <a:rPr lang="nl-NL" dirty="0"/>
              <a:t>Dit is tevens van belang voor de omkering en verzwaring van de bewijslast. Zie hierna.</a:t>
            </a:r>
          </a:p>
          <a:p>
            <a:pPr marL="0" indent="0">
              <a:buNone/>
            </a:pPr>
            <a:endParaRPr lang="nl-NL" dirty="0"/>
          </a:p>
        </p:txBody>
      </p:sp>
    </p:spTree>
    <p:extLst>
      <p:ext uri="{BB962C8B-B14F-4D97-AF65-F5344CB8AC3E}">
        <p14:creationId xmlns:p14="http://schemas.microsoft.com/office/powerpoint/2010/main" val="2520630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Informatiebeschikking</a:t>
            </a:r>
            <a:br>
              <a:rPr lang="nl-NL" dirty="0"/>
            </a:b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b="1" dirty="0"/>
              <a:t>Welk moment is belangrijk in het kader van het aanleveren van informatie?</a:t>
            </a:r>
          </a:p>
          <a:p>
            <a:pPr marL="0" indent="0">
              <a:buNone/>
            </a:pPr>
            <a:endParaRPr lang="nl-NL" dirty="0"/>
          </a:p>
          <a:p>
            <a:pPr marL="0" indent="0">
              <a:buNone/>
            </a:pPr>
            <a:r>
              <a:rPr lang="nl-NL" dirty="0"/>
              <a:t>Bijvoorbeeld indien sprake is van fysieke en/of psychische belemmeringen, zie: ECLI:NL:HR:2023:1270:</a:t>
            </a:r>
          </a:p>
          <a:p>
            <a:pPr marL="0" indent="0">
              <a:buNone/>
            </a:pPr>
            <a:endParaRPr lang="nl-NL" dirty="0"/>
          </a:p>
          <a:p>
            <a:pPr marL="0" indent="0">
              <a:buNone/>
            </a:pPr>
            <a:r>
              <a:rPr lang="nl-NL" dirty="0"/>
              <a:t>4.6</a:t>
            </a:r>
          </a:p>
          <a:p>
            <a:pPr marL="0" indent="0">
              <a:buNone/>
            </a:pPr>
            <a:r>
              <a:rPr lang="nl-NL" dirty="0"/>
              <a:t>Het tweede middel slaagt eveneens. Het Hof diende te beoordelen of het niet voldoen aan de op grond van artikel 47 AWR bestaande verplichtingen belanghebbende kan worden aangerekend.8 Daartoe kon het Hof niet volstaan met de vaststelling dat belanghebbende niet meer in staat is de procedure te begrijpen, vragen te beantwoorden of anderszins inlichtingen te verstrekken. Die vaststelling sluit niet uit dat belanghebbende, toen hij werd geconfronteerd met de op grond van artikel 47 AWR gestelde vragen, voor zover de beantwoording ervan neerkomt op het afleggen van verklaringen, nog niet te kampen had met zodanige belemmeringen van fysieke en/of psychische aard dat het niet voldoen aan zijn inlichtingenplicht belanghebbende niet kon worden aangerekend. Door het verwijzingshof zal moeten worden beoordeeld of belanghebbende vanaf het moment dat de vragen werden gesteld de in redelijkheid van hem te vergen maatregelen heeft getroffen om te bevorderen dat namens hem aan de uit artikel 47 AWR voortvloeiende verplichtingen zou kunnen worden voldaan.</a:t>
            </a:r>
          </a:p>
        </p:txBody>
      </p:sp>
    </p:spTree>
    <p:extLst>
      <p:ext uri="{BB962C8B-B14F-4D97-AF65-F5344CB8AC3E}">
        <p14:creationId xmlns:p14="http://schemas.microsoft.com/office/powerpoint/2010/main" val="756951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Informatiebeschikking</a:t>
            </a:r>
            <a:br>
              <a:rPr lang="nl-NL" dirty="0"/>
            </a:br>
            <a:endParaRPr lang="nl-NL" dirty="0"/>
          </a:p>
        </p:txBody>
      </p:sp>
      <p:sp>
        <p:nvSpPr>
          <p:cNvPr id="3" name="Tijdelijke aanduiding voor inhoud 2"/>
          <p:cNvSpPr>
            <a:spLocks noGrp="1"/>
          </p:cNvSpPr>
          <p:nvPr>
            <p:ph idx="1"/>
          </p:nvPr>
        </p:nvSpPr>
        <p:spPr/>
        <p:txBody>
          <a:bodyPr>
            <a:normAutofit fontScale="55000" lnSpcReduction="20000"/>
          </a:bodyPr>
          <a:lstStyle/>
          <a:p>
            <a:pPr marL="0" indent="0">
              <a:buNone/>
            </a:pPr>
            <a:r>
              <a:rPr lang="nl-NL" dirty="0"/>
              <a:t>Wat is nog de waarde van een informatiebeschikking na ECLI:NL:HR:2023:1336?</a:t>
            </a:r>
          </a:p>
          <a:p>
            <a:pPr marL="0" indent="0">
              <a:buNone/>
            </a:pPr>
            <a:endParaRPr lang="nl-NL" dirty="0"/>
          </a:p>
          <a:p>
            <a:pPr marL="0" indent="0">
              <a:buNone/>
            </a:pPr>
            <a:r>
              <a:rPr lang="nl-NL" dirty="0"/>
              <a:t>3.2.1</a:t>
            </a:r>
          </a:p>
          <a:p>
            <a:pPr marL="0" indent="0">
              <a:buNone/>
            </a:pPr>
            <a:r>
              <a:rPr lang="nl-NL" dirty="0"/>
              <a:t>De omstandigheid dat een op grond van artikel 52a, lid 1, AWR gegeven informatiebeschikking wegens niet-naleving van de administratie- en bewaarplicht zoals bedoeld in artikel 52 AWR door de rechter is vernietigd, staat niet eraan in de weg dat de rechter in een procedure over een belastingaanslag waarop die informatiebeschikking betrekking had, beslist dat de belastingplichtige de administratie- en bewaarplicht in zodanige mate heeft geschonden dat zijn administratie niet kan dienen als grondslag voor de omzet- en winstberekening, en dat daarom de op grond van die administratie aangegeven winst moet worden gecorrigeerd.</a:t>
            </a:r>
          </a:p>
          <a:p>
            <a:pPr marL="0" indent="0">
              <a:buNone/>
            </a:pPr>
            <a:endParaRPr lang="nl-NL" dirty="0"/>
          </a:p>
          <a:p>
            <a:pPr marL="0" indent="0">
              <a:buNone/>
            </a:pPr>
            <a:r>
              <a:rPr lang="nl-NL" dirty="0"/>
              <a:t>3.2.2</a:t>
            </a:r>
          </a:p>
          <a:p>
            <a:pPr marL="0" indent="0">
              <a:buNone/>
            </a:pPr>
            <a:r>
              <a:rPr lang="nl-NL" dirty="0"/>
              <a:t>Evenmin staat deze omstandigheid eraan in de weg dat de rechter in die procedure over de belastingaanslag tot het oordeel komt dat de desbetreffende onjuistheden in de aangifte van dien aard zijn dat moet worden aangenomen dat de belastingplichtige niet de vereiste aangifte heeft gedaan. Daartoe zal de inspecteur in de procedure over de belastingaanslag aan de hand van de normale regels van stelplicht en bewijslast feiten en omstandigheden moeten stellen en bij betwisting aannemelijk moeten maken die een dergelijke verwerping van de administratie rechtvaardigen.4 Het staat de inspecteur daarbij vrij feiten en omstandigheden aan te voeren die hij in de eerdere procedure over de informatiebeschikking niet heeft aangevoerd, behoudens in het – zich in deze zaak niet voordoende – geval dat de algemene beginselen van behoorlijk bestuur zich hiertegen verzetten. Evenzeer zal de belastingplichtige zich in die procedure mogen verweren met alle feiten en omstandigheden die hem geëigend voorkomen.</a:t>
            </a:r>
          </a:p>
          <a:p>
            <a:pPr marL="0" indent="0">
              <a:buNone/>
            </a:pPr>
            <a:r>
              <a:rPr lang="nl-NL" dirty="0"/>
              <a:t>Bij het oordeel dat de rechter over de administratie vormt in de procedure over de belastingaanslag op basis van de feiten en omstandigheden die in die procedure zijn aangevoerd, is </a:t>
            </a:r>
            <a:r>
              <a:rPr lang="nl-NL" dirty="0" err="1"/>
              <a:t>hijniet</a:t>
            </a:r>
            <a:r>
              <a:rPr lang="nl-NL" dirty="0"/>
              <a:t> gebonden aan een eerder gegeven en inmiddels onherroepelijk geworden rechterlijke beslissing tot vernietiging van de informatiebeschikking.</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2438807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Informatievoorziening fiscus</a:t>
            </a:r>
            <a:br>
              <a:rPr lang="nl-NL" dirty="0"/>
            </a:br>
            <a:endParaRPr lang="nl-NL" dirty="0"/>
          </a:p>
        </p:txBody>
      </p:sp>
      <p:sp>
        <p:nvSpPr>
          <p:cNvPr id="3" name="Tijdelijke aanduiding voor inhoud 2"/>
          <p:cNvSpPr>
            <a:spLocks noGrp="1"/>
          </p:cNvSpPr>
          <p:nvPr>
            <p:ph idx="1"/>
          </p:nvPr>
        </p:nvSpPr>
        <p:spPr/>
        <p:txBody>
          <a:bodyPr>
            <a:normAutofit fontScale="47500" lnSpcReduction="20000"/>
          </a:bodyPr>
          <a:lstStyle/>
          <a:p>
            <a:pPr marL="0" indent="0">
              <a:buNone/>
            </a:pPr>
            <a:r>
              <a:rPr lang="nl-NL" dirty="0"/>
              <a:t>Informatievoorziening in internationale verhoudingen, zie ECLI:NL:HR:2023:1270:</a:t>
            </a:r>
          </a:p>
          <a:p>
            <a:pPr marL="0" indent="0">
              <a:buNone/>
            </a:pPr>
            <a:r>
              <a:rPr lang="nl-NL" dirty="0"/>
              <a:t>3.4</a:t>
            </a:r>
          </a:p>
          <a:p>
            <a:pPr marL="0" indent="0">
              <a:buNone/>
            </a:pPr>
            <a:r>
              <a:rPr lang="nl-NL" dirty="0"/>
              <a:t>Het Hof heeft aan dat oordeel ten grondslag gelegd dat, hoewel uit het commentaar bij het OECD-modelverdrag voor een Agreement on Exchange of Information on Tax Matters (hierna: het OESOmodelverdrag) niet valt af te leiden dat de Inspecteur aan de autoriteiten van Jersey opzet behoefde te bewijzen, dit niet betekent dat de Inspecteur kon stellen dat sprake was van ‘</a:t>
            </a:r>
            <a:r>
              <a:rPr lang="nl-NL" dirty="0" err="1"/>
              <a:t>criminal</a:t>
            </a:r>
            <a:r>
              <a:rPr lang="nl-NL" dirty="0"/>
              <a:t> </a:t>
            </a:r>
            <a:r>
              <a:rPr lang="nl-NL" dirty="0" err="1"/>
              <a:t>tax</a:t>
            </a:r>
            <a:r>
              <a:rPr lang="nl-NL" dirty="0"/>
              <a:t> </a:t>
            </a:r>
            <a:r>
              <a:rPr lang="nl-NL" dirty="0" err="1"/>
              <a:t>matters’</a:t>
            </a:r>
            <a:r>
              <a:rPr lang="nl-NL" dirty="0"/>
              <a:t> zonder dat ook maar een redelijk vermoeden van schuld bestond. De Inspecteur heeft niet aannemelijk gemaakt dat een redelijk vermoeden van schuld bestond toen aan de autoriteiten van Jersey werd gemeld dat sprake was van ‘</a:t>
            </a:r>
            <a:r>
              <a:rPr lang="nl-NL" dirty="0" err="1"/>
              <a:t>criminal</a:t>
            </a:r>
            <a:r>
              <a:rPr lang="nl-NL" dirty="0"/>
              <a:t> </a:t>
            </a:r>
            <a:r>
              <a:rPr lang="nl-NL" dirty="0" err="1"/>
              <a:t>tax</a:t>
            </a:r>
            <a:r>
              <a:rPr lang="nl-NL" dirty="0"/>
              <a:t> </a:t>
            </a:r>
            <a:r>
              <a:rPr lang="nl-NL" dirty="0" err="1"/>
              <a:t>matters</a:t>
            </a:r>
            <a:r>
              <a:rPr lang="nl-NL" dirty="0"/>
              <a:t>’. Daarom heeft de Inspecteur onrechtmatig gehandeld en jegens de autoriteiten van Jersey gehandeld in strijd met de goede verdragstrouw. De uit Jersey verkregen informatie kan om die reden slechts worden gebruikt voor zover die ziet op de periode vanaf 1 januari 2009, aldus het Hof.</a:t>
            </a:r>
          </a:p>
          <a:p>
            <a:pPr marL="0" indent="0">
              <a:buNone/>
            </a:pPr>
            <a:r>
              <a:rPr lang="nl-NL" dirty="0"/>
              <a:t>4.4.3</a:t>
            </a:r>
          </a:p>
          <a:p>
            <a:pPr marL="0" indent="0">
              <a:buNone/>
            </a:pPr>
            <a:r>
              <a:rPr lang="nl-NL" dirty="0"/>
              <a:t>Over het begrip ‘</a:t>
            </a:r>
            <a:r>
              <a:rPr lang="nl-NL" dirty="0" err="1"/>
              <a:t>criminal</a:t>
            </a:r>
            <a:r>
              <a:rPr lang="nl-NL" dirty="0"/>
              <a:t> </a:t>
            </a:r>
            <a:r>
              <a:rPr lang="nl-NL" dirty="0" err="1"/>
              <a:t>tax</a:t>
            </a:r>
            <a:r>
              <a:rPr lang="nl-NL" dirty="0"/>
              <a:t> </a:t>
            </a:r>
            <a:r>
              <a:rPr lang="nl-NL" dirty="0" err="1"/>
              <a:t>matters’</a:t>
            </a:r>
            <a:r>
              <a:rPr lang="nl-NL" dirty="0"/>
              <a:t> is in de toelichtende nota bij het Verdrag ter nadere uitleg het volgende vermeld:7</a:t>
            </a:r>
          </a:p>
          <a:p>
            <a:pPr marL="0" indent="0">
              <a:buNone/>
            </a:pPr>
            <a:endParaRPr lang="nl-NL" dirty="0"/>
          </a:p>
          <a:p>
            <a:pPr marL="0" indent="0">
              <a:buNone/>
            </a:pPr>
            <a:r>
              <a:rPr lang="nl-NL" dirty="0"/>
              <a:t>“Voor wat betreft het begrip «strafrechtelijke belastingaangelegenheden» («</a:t>
            </a:r>
            <a:r>
              <a:rPr lang="nl-NL" dirty="0" err="1"/>
              <a:t>criminal</a:t>
            </a:r>
            <a:r>
              <a:rPr lang="nl-NL" dirty="0"/>
              <a:t> </a:t>
            </a:r>
            <a:r>
              <a:rPr lang="nl-NL" dirty="0" err="1"/>
              <a:t>tax</a:t>
            </a:r>
            <a:r>
              <a:rPr lang="nl-NL" dirty="0"/>
              <a:t> </a:t>
            </a:r>
            <a:r>
              <a:rPr lang="nl-NL" dirty="0" err="1"/>
              <a:t>matters</a:t>
            </a:r>
            <a:r>
              <a:rPr lang="nl-NL" dirty="0"/>
              <a:t>») sluiten beide partijen aan bij de ruime uitleg in de toelichting op het modelverdrag. Zowel Nederland als Jersey kennen nationaal een brede definitie van dit begrip. Ook strafrechtelijke belastingzaken die Nederland administratiefrechtelijk afdoet, vallen in Jersey onder strafrechtelijke belastingzaken. Tevens vallen onderzoeken naar fraude die zouden kunnen leiden tot strafrechtelijke vervolging eronder. Of er vervolgens ook daadwerkelijk een strafvervolging plaatsvindt, is niet relevant. Hierdoor vallen alle strafbare feiten van artikel 69 van de Algemene wet inzake rijksbelastingen (opzetdelicten), waaronder het doen van een onvolledige dan wel onjuiste aangifte, onder het onderhavige </a:t>
            </a:r>
            <a:r>
              <a:rPr lang="nl-NL" dirty="0" err="1"/>
              <a:t>informatieuitwisselingsverdrag</a:t>
            </a:r>
            <a:r>
              <a:rPr lang="nl-NL" dirty="0"/>
              <a:t>.”</a:t>
            </a:r>
          </a:p>
          <a:p>
            <a:pPr marL="0" indent="0">
              <a:buNone/>
            </a:pPr>
            <a:endParaRPr lang="nl-NL" dirty="0"/>
          </a:p>
          <a:p>
            <a:pPr marL="0" indent="0">
              <a:buNone/>
            </a:pPr>
            <a:r>
              <a:rPr lang="nl-NL" dirty="0"/>
              <a:t>4.4.6</a:t>
            </a:r>
          </a:p>
          <a:p>
            <a:pPr marL="0" indent="0">
              <a:buNone/>
            </a:pPr>
            <a:r>
              <a:rPr lang="nl-NL" dirty="0"/>
              <a:t>Uit de aldus toegelichte verdragsbepaling volgt dat voor het doen van een informatieverzoek in verband met ‘</a:t>
            </a:r>
            <a:r>
              <a:rPr lang="nl-NL" dirty="0" err="1"/>
              <a:t>criminal</a:t>
            </a:r>
            <a:r>
              <a:rPr lang="nl-NL" dirty="0"/>
              <a:t> </a:t>
            </a:r>
            <a:r>
              <a:rPr lang="nl-NL" dirty="0" err="1"/>
              <a:t>tax</a:t>
            </a:r>
            <a:r>
              <a:rPr lang="nl-NL" dirty="0"/>
              <a:t> </a:t>
            </a:r>
            <a:r>
              <a:rPr lang="nl-NL" dirty="0" err="1"/>
              <a:t>matters’</a:t>
            </a:r>
            <a:r>
              <a:rPr lang="nl-NL" dirty="0"/>
              <a:t> is vereist dat het verzoek wordt gedaan met het oog op een onderzoek naar een fiscaal opzetdelict. Noch de verdragsbepalingen, noch de hiervoor weergegeven toelichting brengen mee dat de inspecteur slechts mag verzoeken om informatie onder vermelding van ‘</a:t>
            </a:r>
            <a:r>
              <a:rPr lang="nl-NL" dirty="0" err="1"/>
              <a:t>criminal</a:t>
            </a:r>
            <a:r>
              <a:rPr lang="nl-NL" dirty="0"/>
              <a:t> </a:t>
            </a:r>
            <a:r>
              <a:rPr lang="nl-NL" dirty="0" err="1"/>
              <a:t>tax</a:t>
            </a:r>
            <a:r>
              <a:rPr lang="nl-NL" dirty="0"/>
              <a:t> </a:t>
            </a:r>
            <a:r>
              <a:rPr lang="nl-NL" dirty="0" err="1"/>
              <a:t>matters</a:t>
            </a:r>
            <a:r>
              <a:rPr lang="nl-NL" dirty="0"/>
              <a:t>’, indien ten aanzien van een bepaalde persoon een redelijk vermoeden van schuld bestaat aan een als opzettelijk vergrijp strafbaar gesteld feit.</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15370575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Informatievoorziening fiscus</a:t>
            </a:r>
            <a:br>
              <a:rPr lang="nl-NL" dirty="0"/>
            </a:b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a:t>Een rechtspersoon is opgehouden te bestaan.</a:t>
            </a:r>
          </a:p>
          <a:p>
            <a:pPr marL="0" indent="0">
              <a:buNone/>
            </a:pPr>
            <a:endParaRPr lang="nl-NL" dirty="0"/>
          </a:p>
          <a:p>
            <a:pPr marL="0" indent="0">
              <a:buNone/>
            </a:pPr>
            <a:r>
              <a:rPr lang="nl-NL" dirty="0"/>
              <a:t>Kan een informatiebeschikking worden opgelegd?</a:t>
            </a:r>
          </a:p>
          <a:p>
            <a:pPr marL="0" indent="0">
              <a:buNone/>
            </a:pPr>
            <a:endParaRPr lang="nl-NL" dirty="0"/>
          </a:p>
          <a:p>
            <a:pPr marL="0" indent="0">
              <a:buNone/>
            </a:pPr>
            <a:r>
              <a:rPr lang="nl-NL" dirty="0"/>
              <a:t>Kan een aanslag worden opgelegd?</a:t>
            </a:r>
          </a:p>
          <a:p>
            <a:pPr marL="0" indent="0">
              <a:buNone/>
            </a:pPr>
            <a:endParaRPr lang="nl-NL" dirty="0"/>
          </a:p>
          <a:p>
            <a:pPr marL="0" indent="0">
              <a:buNone/>
            </a:pPr>
            <a:r>
              <a:rPr lang="nl-NL" dirty="0"/>
              <a:t>Kunnen rechtsmiddelen worden aangewend?</a:t>
            </a:r>
          </a:p>
          <a:p>
            <a:pPr marL="0" indent="0">
              <a:buNone/>
            </a:pPr>
            <a:endParaRPr lang="nl-NL" dirty="0"/>
          </a:p>
        </p:txBody>
      </p:sp>
    </p:spTree>
    <p:extLst>
      <p:ext uri="{BB962C8B-B14F-4D97-AF65-F5344CB8AC3E}">
        <p14:creationId xmlns:p14="http://schemas.microsoft.com/office/powerpoint/2010/main" val="1210605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Informatievoorziening fiscus</a:t>
            </a:r>
            <a:br>
              <a:rPr lang="nl-NL" dirty="0"/>
            </a:br>
            <a:endParaRPr lang="nl-NL" dirty="0"/>
          </a:p>
        </p:txBody>
      </p:sp>
      <p:sp>
        <p:nvSpPr>
          <p:cNvPr id="3" name="Tijdelijke aanduiding voor inhoud 2"/>
          <p:cNvSpPr>
            <a:spLocks noGrp="1"/>
          </p:cNvSpPr>
          <p:nvPr>
            <p:ph idx="1"/>
          </p:nvPr>
        </p:nvSpPr>
        <p:spPr>
          <a:xfrm>
            <a:off x="791307" y="1956731"/>
            <a:ext cx="10515599" cy="3960000"/>
          </a:xfrm>
        </p:spPr>
        <p:txBody>
          <a:bodyPr>
            <a:noAutofit/>
          </a:bodyPr>
          <a:lstStyle/>
          <a:p>
            <a:pPr marL="0" indent="0">
              <a:buNone/>
            </a:pPr>
            <a:r>
              <a:rPr lang="nl-NL" sz="1200" b="1" dirty="0"/>
              <a:t>Kan een informatie beschikking worden opgelegd?</a:t>
            </a:r>
          </a:p>
          <a:p>
            <a:pPr marL="0" indent="0">
              <a:buNone/>
            </a:pPr>
            <a:r>
              <a:rPr lang="nl-NL" sz="1200" dirty="0"/>
              <a:t>4.9.1</a:t>
            </a:r>
          </a:p>
          <a:p>
            <a:pPr marL="0" indent="0">
              <a:buNone/>
            </a:pPr>
            <a:r>
              <a:rPr lang="nl-NL" sz="1200" dirty="0"/>
              <a:t>Indien niet wordt voldaan aan bepaalde, in artikel 52a, lid 1, AWR aangeduide informatieverplichtingen kan de inspecteur dit op grond van deze bepaling vaststellen bij voor bezwaar vatbare beschikking (informatiebeschikking). Vanaf het moment waarop een rechtspersoon ophoudt te bestaan, kunnen aan hem geen verplichtingen meer worden opgelegd, zolang zijn vereffening niet is heropend. In deze fase kunnen aan hem dan ook geen informatieverplichtingen meer worden opgelegd als bedoeld in artikel 52a, lid 1, AWR. Indien de inspecteur in dat stadium desondanks om informatie verzoekt aan de niet meer bestaande rechtspersoon, kan deze bepaling daarom niet worden toegepast. De inspecteur is dan ook niet bevoegd om in die situatie op naam van de niet meer bestaande rechtspersoon een informatiebeschikking te geven.</a:t>
            </a:r>
          </a:p>
          <a:p>
            <a:pPr marL="0" indent="0">
              <a:buNone/>
            </a:pPr>
            <a:endParaRPr lang="nl-NL" sz="1200" dirty="0"/>
          </a:p>
          <a:p>
            <a:pPr marL="0" indent="0">
              <a:buNone/>
            </a:pPr>
            <a:r>
              <a:rPr lang="nl-NL" sz="1200" dirty="0"/>
              <a:t>Let op ook niet via een omweg!!</a:t>
            </a:r>
          </a:p>
          <a:p>
            <a:pPr marL="0" indent="0">
              <a:buNone/>
            </a:pPr>
            <a:r>
              <a:rPr lang="nl-NL" sz="1200" dirty="0"/>
              <a:t>4.9.2</a:t>
            </a:r>
          </a:p>
          <a:p>
            <a:pPr marL="0" indent="0">
              <a:buNone/>
            </a:pPr>
            <a:r>
              <a:rPr lang="nl-NL" sz="1200" dirty="0"/>
              <a:t>Dit wordt niet anders indien de inspecteur de informatie heeft gevraagd aan een andere (rechts)persoon die over deze informatie beschikt en die de informatie aan hem kan verschaffen. Daarmee ontstaat immers evenmin een informatieverplichting voor de niet meer bestaande rechtspersoon.</a:t>
            </a:r>
          </a:p>
          <a:p>
            <a:pPr marL="0" indent="0">
              <a:buNone/>
            </a:pPr>
            <a:endParaRPr lang="nl-NL" sz="1200" dirty="0"/>
          </a:p>
          <a:p>
            <a:pPr marL="0" indent="0">
              <a:buNone/>
            </a:pPr>
            <a:r>
              <a:rPr lang="nl-NL" sz="1200" b="1" dirty="0"/>
              <a:t>ECLI:NL:HR:2023:543</a:t>
            </a:r>
          </a:p>
        </p:txBody>
      </p:sp>
    </p:spTree>
    <p:extLst>
      <p:ext uri="{BB962C8B-B14F-4D97-AF65-F5344CB8AC3E}">
        <p14:creationId xmlns:p14="http://schemas.microsoft.com/office/powerpoint/2010/main" val="42247817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Informatievoorziening fiscus</a:t>
            </a:r>
            <a:br>
              <a:rPr lang="nl-NL" dirty="0"/>
            </a:b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b="1" dirty="0"/>
              <a:t>Kan een aanslag worden opgelegd?</a:t>
            </a:r>
          </a:p>
          <a:p>
            <a:pPr marL="0" indent="0">
              <a:buNone/>
            </a:pPr>
            <a:endParaRPr lang="nl-NL" dirty="0"/>
          </a:p>
          <a:p>
            <a:pPr marL="0" indent="0">
              <a:buNone/>
            </a:pPr>
            <a:r>
              <a:rPr lang="nl-NL" dirty="0"/>
              <a:t>Nee, omdat de rechtspersoon niet meer bestaat kan de aanslag niet bekend worden gemaakt.</a:t>
            </a:r>
          </a:p>
          <a:p>
            <a:pPr marL="0" indent="0">
              <a:buNone/>
            </a:pPr>
            <a:endParaRPr lang="nl-NL" dirty="0"/>
          </a:p>
          <a:p>
            <a:pPr marL="0" indent="0">
              <a:buNone/>
            </a:pPr>
            <a:r>
              <a:rPr lang="nl-NL" dirty="0"/>
              <a:t>Zo lang een aanslag niet bekend kan worden gemaakt, is er geen besluit genomen.</a:t>
            </a:r>
          </a:p>
          <a:p>
            <a:pPr marL="0" indent="0">
              <a:buNone/>
            </a:pPr>
            <a:endParaRPr lang="nl-NL" dirty="0"/>
          </a:p>
          <a:p>
            <a:pPr marL="0" indent="0">
              <a:buNone/>
            </a:pPr>
            <a:r>
              <a:rPr lang="nl-NL" b="1" dirty="0"/>
              <a:t>ECLI:NL:HR:2023:542:</a:t>
            </a:r>
          </a:p>
          <a:p>
            <a:pPr marL="0" indent="0">
              <a:buNone/>
            </a:pPr>
            <a:r>
              <a:rPr lang="nl-NL" dirty="0"/>
              <a:t>‘Hetgeen in dat arrest is overwogen over de beoordeling van de rechtmatigheid van informatiebeschikkingen door de belastingrechter, heeft eveneens te gelden voor de beoordeling van belastingaanslagen door deze rechter.’</a:t>
            </a:r>
          </a:p>
          <a:p>
            <a:pPr marL="0" indent="0">
              <a:buNone/>
            </a:pPr>
            <a:endParaRPr lang="nl-NL" dirty="0"/>
          </a:p>
          <a:p>
            <a:pPr marL="0" indent="0">
              <a:buNone/>
            </a:pPr>
            <a:r>
              <a:rPr lang="nl-NL" dirty="0"/>
              <a:t>Dus niet-ontvankelijkheid van het bezwaar</a:t>
            </a:r>
          </a:p>
        </p:txBody>
      </p:sp>
    </p:spTree>
    <p:extLst>
      <p:ext uri="{BB962C8B-B14F-4D97-AF65-F5344CB8AC3E}">
        <p14:creationId xmlns:p14="http://schemas.microsoft.com/office/powerpoint/2010/main" val="3795852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Informatievoorziening fiscus</a:t>
            </a:r>
            <a:br>
              <a:rPr lang="nl-NL" dirty="0"/>
            </a:br>
            <a:endParaRPr lang="nl-NL" dirty="0"/>
          </a:p>
        </p:txBody>
      </p:sp>
      <p:sp>
        <p:nvSpPr>
          <p:cNvPr id="3" name="Tijdelijke aanduiding voor inhoud 2"/>
          <p:cNvSpPr>
            <a:spLocks noGrp="1"/>
          </p:cNvSpPr>
          <p:nvPr>
            <p:ph idx="1"/>
          </p:nvPr>
        </p:nvSpPr>
        <p:spPr/>
        <p:txBody>
          <a:bodyPr>
            <a:normAutofit/>
          </a:bodyPr>
          <a:lstStyle/>
          <a:p>
            <a:pPr marL="0" indent="0">
              <a:buNone/>
            </a:pPr>
            <a:r>
              <a:rPr lang="nl-NL" b="1" dirty="0"/>
              <a:t>Rechtsmiddelen?</a:t>
            </a:r>
          </a:p>
          <a:p>
            <a:pPr marL="0" indent="0">
              <a:buNone/>
            </a:pPr>
            <a:r>
              <a:rPr lang="nl-NL" dirty="0"/>
              <a:t>‘Dat brengt mee dat het Hof – gelet op het arrest van 19 september 2003 – vervolgens terecht heeft geoordeeld dat de Inspecteur de bezwaren, die door de gemachtigde namens onder anderen de vereffenaar op naam van belanghebbende zijn gemaakt, ten onrechte niet-ontvankelijk heeft verklaard.’</a:t>
            </a:r>
          </a:p>
          <a:p>
            <a:pPr marL="0" indent="0">
              <a:buNone/>
            </a:pPr>
            <a:endParaRPr lang="nl-NL" dirty="0"/>
          </a:p>
          <a:p>
            <a:pPr marL="0" indent="0">
              <a:buNone/>
            </a:pPr>
            <a:r>
              <a:rPr lang="nl-NL" dirty="0"/>
              <a:t>ECLI:NL:HR:2023:543.</a:t>
            </a:r>
          </a:p>
          <a:p>
            <a:pPr marL="0" indent="0">
              <a:buNone/>
            </a:pPr>
            <a:endParaRPr lang="nl-NL" dirty="0"/>
          </a:p>
        </p:txBody>
      </p:sp>
    </p:spTree>
    <p:extLst>
      <p:ext uri="{BB962C8B-B14F-4D97-AF65-F5344CB8AC3E}">
        <p14:creationId xmlns:p14="http://schemas.microsoft.com/office/powerpoint/2010/main" val="30687970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endParaRPr lang="nl-NL" dirty="0"/>
          </a:p>
        </p:txBody>
      </p:sp>
      <p:sp>
        <p:nvSpPr>
          <p:cNvPr id="3" name="Tijdelijke aanduiding voor inhoud 2"/>
          <p:cNvSpPr>
            <a:spLocks noGrp="1"/>
          </p:cNvSpPr>
          <p:nvPr>
            <p:ph idx="1"/>
          </p:nvPr>
        </p:nvSpPr>
        <p:spPr/>
        <p:txBody>
          <a:bodyPr/>
          <a:lstStyle/>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lgn="ctr">
              <a:buNone/>
            </a:pPr>
            <a:r>
              <a:rPr lang="nl-NL" dirty="0"/>
              <a:t>Omkering en verzwaring van de bewijslast</a:t>
            </a:r>
            <a:br>
              <a:rPr lang="nl-NL" dirty="0"/>
            </a:br>
            <a:endParaRPr lang="nl-NL" dirty="0"/>
          </a:p>
        </p:txBody>
      </p:sp>
    </p:spTree>
    <p:extLst>
      <p:ext uri="{BB962C8B-B14F-4D97-AF65-F5344CB8AC3E}">
        <p14:creationId xmlns:p14="http://schemas.microsoft.com/office/powerpoint/2010/main" val="35747248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Omkering en verzwaring van de bewijslast</a:t>
            </a:r>
            <a:br>
              <a:rPr lang="nl-NL" dirty="0"/>
            </a:br>
            <a:endParaRPr lang="nl-NL" dirty="0"/>
          </a:p>
        </p:txBody>
      </p:sp>
      <p:sp>
        <p:nvSpPr>
          <p:cNvPr id="3" name="Tijdelijke aanduiding voor inhoud 2"/>
          <p:cNvSpPr>
            <a:spLocks noGrp="1"/>
          </p:cNvSpPr>
          <p:nvPr>
            <p:ph idx="1"/>
          </p:nvPr>
        </p:nvSpPr>
        <p:spPr/>
        <p:txBody>
          <a:bodyPr>
            <a:normAutofit/>
          </a:bodyPr>
          <a:lstStyle/>
          <a:p>
            <a:pPr marL="0" indent="0">
              <a:buNone/>
            </a:pPr>
            <a:r>
              <a:rPr lang="nl-NL" b="1" dirty="0"/>
              <a:t>Omkering en verzwaring van de bewijslast, wanneer?</a:t>
            </a:r>
          </a:p>
          <a:p>
            <a:pPr marL="0" indent="0">
              <a:buNone/>
            </a:pPr>
            <a:endParaRPr lang="nl-NL" b="1" dirty="0"/>
          </a:p>
          <a:p>
            <a:r>
              <a:rPr lang="nl-NL" dirty="0"/>
              <a:t>In geval van informatiebeschikking;</a:t>
            </a:r>
          </a:p>
          <a:p>
            <a:r>
              <a:rPr lang="nl-NL" dirty="0"/>
              <a:t>Niet de vereiste aangifte ingediend -&gt; Let op Trustvakje-arrest.</a:t>
            </a:r>
          </a:p>
        </p:txBody>
      </p:sp>
    </p:spTree>
    <p:extLst>
      <p:ext uri="{BB962C8B-B14F-4D97-AF65-F5344CB8AC3E}">
        <p14:creationId xmlns:p14="http://schemas.microsoft.com/office/powerpoint/2010/main" val="929406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Agenda</a:t>
            </a:r>
          </a:p>
        </p:txBody>
      </p:sp>
      <p:sp>
        <p:nvSpPr>
          <p:cNvPr id="3" name="Tijdelijke aanduiding voor inhoud 2"/>
          <p:cNvSpPr>
            <a:spLocks noGrp="1"/>
          </p:cNvSpPr>
          <p:nvPr>
            <p:ph idx="1"/>
          </p:nvPr>
        </p:nvSpPr>
        <p:spPr/>
        <p:txBody>
          <a:bodyPr>
            <a:normAutofit fontScale="40000" lnSpcReduction="20000"/>
          </a:bodyPr>
          <a:lstStyle/>
          <a:p>
            <a:r>
              <a:rPr lang="nl-NL" dirty="0"/>
              <a:t>Verzend- en ontvangsttheorie bij het versturen van aanslagbiljetten/informatiebeschikkingen. Wanneer is een besluit bekendgemaakt?</a:t>
            </a:r>
          </a:p>
          <a:p>
            <a:pPr marL="0" indent="0">
              <a:buNone/>
            </a:pPr>
            <a:endParaRPr lang="nl-NL" dirty="0"/>
          </a:p>
          <a:p>
            <a:r>
              <a:rPr lang="nl-NL" dirty="0"/>
              <a:t>Horen van getuigen in belastingzaken gedurende een beroepsprocedure;</a:t>
            </a:r>
          </a:p>
          <a:p>
            <a:pPr marL="0" indent="0">
              <a:buNone/>
            </a:pPr>
            <a:endParaRPr lang="nl-NL" dirty="0"/>
          </a:p>
          <a:p>
            <a:r>
              <a:rPr lang="nl-NL" dirty="0"/>
              <a:t>Informatiebeschikking en informatievoorziening van de fiscus;</a:t>
            </a:r>
          </a:p>
          <a:p>
            <a:endParaRPr lang="nl-NL" dirty="0"/>
          </a:p>
          <a:p>
            <a:r>
              <a:rPr lang="nl-NL" dirty="0"/>
              <a:t>Omkering en verzwaring van de bewijslast;</a:t>
            </a:r>
          </a:p>
          <a:p>
            <a:endParaRPr lang="nl-NL" dirty="0"/>
          </a:p>
          <a:p>
            <a:r>
              <a:rPr lang="nl-NL" dirty="0"/>
              <a:t>Dwangsomregeling, wegens het uitblijven van een besluit;</a:t>
            </a:r>
          </a:p>
          <a:p>
            <a:endParaRPr lang="nl-NL" dirty="0"/>
          </a:p>
          <a:p>
            <a:r>
              <a:rPr lang="nl-NL" dirty="0"/>
              <a:t>Verdedigingsbeginsel in het kader van enkelvoudige belastingheffing;</a:t>
            </a:r>
          </a:p>
          <a:p>
            <a:pPr marL="0" indent="0">
              <a:buNone/>
            </a:pPr>
            <a:endParaRPr lang="nl-NL" dirty="0"/>
          </a:p>
          <a:p>
            <a:r>
              <a:rPr lang="nl-NL" dirty="0"/>
              <a:t>Vergrijpboetes en pleitbaar standpunt;</a:t>
            </a:r>
          </a:p>
          <a:p>
            <a:endParaRPr lang="nl-NL" dirty="0"/>
          </a:p>
          <a:p>
            <a:r>
              <a:rPr lang="nl-NL" dirty="0"/>
              <a:t>Vergrijpboetes en </a:t>
            </a:r>
            <a:r>
              <a:rPr lang="nl-NL" dirty="0" err="1"/>
              <a:t>wils</a:t>
            </a:r>
            <a:r>
              <a:rPr lang="nl-NL" dirty="0"/>
              <a:t>(on)afhankelijk materiaal</a:t>
            </a:r>
          </a:p>
          <a:p>
            <a:endParaRPr lang="nl-NL" dirty="0"/>
          </a:p>
          <a:p>
            <a:r>
              <a:rPr lang="nl-NL" dirty="0"/>
              <a:t>Varia.</a:t>
            </a:r>
          </a:p>
          <a:p>
            <a:endParaRPr lang="nl-NL" dirty="0"/>
          </a:p>
        </p:txBody>
      </p:sp>
    </p:spTree>
    <p:extLst>
      <p:ext uri="{BB962C8B-B14F-4D97-AF65-F5344CB8AC3E}">
        <p14:creationId xmlns:p14="http://schemas.microsoft.com/office/powerpoint/2010/main" val="4507267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Omkering en verzwaring van de bewijslast</a:t>
            </a:r>
            <a:br>
              <a:rPr lang="nl-NL" dirty="0"/>
            </a:br>
            <a:endParaRPr lang="nl-NL" dirty="0"/>
          </a:p>
        </p:txBody>
      </p:sp>
      <p:sp>
        <p:nvSpPr>
          <p:cNvPr id="3" name="Tijdelijke aanduiding voor inhoud 2"/>
          <p:cNvSpPr>
            <a:spLocks noGrp="1"/>
          </p:cNvSpPr>
          <p:nvPr>
            <p:ph idx="1"/>
          </p:nvPr>
        </p:nvSpPr>
        <p:spPr/>
        <p:txBody>
          <a:bodyPr>
            <a:normAutofit fontScale="55000" lnSpcReduction="20000"/>
          </a:bodyPr>
          <a:lstStyle/>
          <a:p>
            <a:pPr marL="0" indent="0">
              <a:buNone/>
            </a:pPr>
            <a:r>
              <a:rPr lang="nl-NL" b="1" dirty="0"/>
              <a:t>Omkering en verzwaring van de bewijslast: ECLI:NL:HR:2022:1150</a:t>
            </a:r>
          </a:p>
          <a:p>
            <a:pPr marL="0" indent="0">
              <a:buNone/>
            </a:pPr>
            <a:endParaRPr lang="nl-NL" dirty="0"/>
          </a:p>
          <a:p>
            <a:pPr marL="0" indent="0">
              <a:buNone/>
            </a:pPr>
            <a:r>
              <a:rPr lang="nl-NL" dirty="0"/>
              <a:t>4.2.2</a:t>
            </a:r>
          </a:p>
          <a:p>
            <a:pPr marL="0" indent="0">
              <a:buNone/>
            </a:pPr>
            <a:r>
              <a:rPr lang="nl-NL" dirty="0"/>
              <a:t>Artikel 27e, lid 1, AWR, in samenhang gelezen met artikel 27h, lid 2, van die wet, schrijft dwingend de omkering en verzwaring van de bewijslast voor, onder meer indien sprake is van een onherroepelijk geworden informatiebeschikking als bedoeld in artikel 52a, lid 1, AWR. Deze bewijsregel brengt mee dat de belastingrechter in feitelijke instantie is gehouden om de bewijslast op grond van die bepaling om te keren en te verzwaren, ongeacht het standpunt van procespartijen daarover, indien de vaststaande feiten daartoe aanleiding geven.3 Dat geldt dus ook indien procespartijen het erover eens zijn dat de bewijslast niet is omgekeerd en verzwaard.</a:t>
            </a:r>
          </a:p>
          <a:p>
            <a:pPr marL="0" indent="0">
              <a:buNone/>
            </a:pPr>
            <a:r>
              <a:rPr lang="nl-NL" dirty="0"/>
              <a:t>In het geval dat procespartijen het er daarentegen over eens zijn dat de bewijslast moet worden omgekeerd en verzwaard, maar dat gezamenlijke standpunt van procespartijen onjuist is omdat het, gelet op de tussen partijen vaststaande feiten, blijk geeft van een onjuiste rechtsopvatting, is de belastingrechter verplicht om de normale regels van bewijsrecht toe te passen. Dit strookt met de strekking van deze bewijsregel, die een zware processuele sanctie vormt voor degene die heeft verzuimd de informatie waarom de inspecteur op de voet van artikel 47 AWR heeft gevraagd te verstrekken, als gevolg waarvan de inspecteur jegens hem een informatiebeschikking als bedoeld in artikel 52a, AWR heeft gegeven.4</a:t>
            </a:r>
          </a:p>
          <a:p>
            <a:pPr marL="0" indent="0">
              <a:buNone/>
            </a:pPr>
            <a:endParaRPr lang="nl-NL" dirty="0"/>
          </a:p>
          <a:p>
            <a:pPr marL="0" indent="0">
              <a:buNone/>
            </a:pPr>
            <a:r>
              <a:rPr lang="nl-NL" dirty="0"/>
              <a:t>4.2.3</a:t>
            </a:r>
          </a:p>
          <a:p>
            <a:pPr marL="0" indent="0">
              <a:buNone/>
            </a:pPr>
            <a:r>
              <a:rPr lang="nl-NL" dirty="0"/>
              <a:t>Wat betreft de omkering en verzwaring van de bewijslast naar aanleiding van een onherroepelijke informatiebeschikking geldt het volgende. Indien de informatiebeschikking betrekking heeft op gegevens die door de inspecteur zijn gevraagd voor een periode die afwijkt van de periode waarop de desbetreffende belastingaanslag ziet, kan een tekortkoming in het verstrekken van de gevraagde gegevens niet leiden tot de omkering en verzwaring van de bewijslast voor zover die belastingaanslag een periode betreft waarop de in die informatiebeschikking bedoelde gegevens geen betrekking hebben.</a:t>
            </a:r>
          </a:p>
          <a:p>
            <a:pPr marL="0" indent="0">
              <a:buNone/>
            </a:pPr>
            <a:endParaRPr lang="nl-NL" dirty="0"/>
          </a:p>
        </p:txBody>
      </p:sp>
    </p:spTree>
    <p:extLst>
      <p:ext uri="{BB962C8B-B14F-4D97-AF65-F5344CB8AC3E}">
        <p14:creationId xmlns:p14="http://schemas.microsoft.com/office/powerpoint/2010/main" val="29305353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Omkering en verzwaring van de bewijslast</a:t>
            </a:r>
            <a:br>
              <a:rPr lang="nl-NL" dirty="0"/>
            </a:b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a:t>ECLI:NL:HR:2022:1150</a:t>
            </a:r>
          </a:p>
          <a:p>
            <a:pPr marL="0" indent="0">
              <a:buNone/>
            </a:pPr>
            <a:endParaRPr lang="nl-NL" dirty="0"/>
          </a:p>
          <a:p>
            <a:pPr marL="0" indent="0">
              <a:buNone/>
            </a:pPr>
            <a:r>
              <a:rPr lang="nl-NL" dirty="0"/>
              <a:t>Omkering en verzwaring van de bewijslast is eerste stap;</a:t>
            </a:r>
          </a:p>
          <a:p>
            <a:pPr marL="0" indent="0">
              <a:buNone/>
            </a:pPr>
            <a:endParaRPr lang="nl-NL" dirty="0"/>
          </a:p>
          <a:p>
            <a:pPr marL="0" indent="0">
              <a:buNone/>
            </a:pPr>
            <a:r>
              <a:rPr lang="nl-NL" dirty="0"/>
              <a:t>Daarna volgt stap2: redelijke schatting.</a:t>
            </a:r>
          </a:p>
          <a:p>
            <a:pPr marL="0" indent="0">
              <a:buNone/>
            </a:pPr>
            <a:endParaRPr lang="nl-NL" dirty="0"/>
          </a:p>
        </p:txBody>
      </p:sp>
    </p:spTree>
    <p:extLst>
      <p:ext uri="{BB962C8B-B14F-4D97-AF65-F5344CB8AC3E}">
        <p14:creationId xmlns:p14="http://schemas.microsoft.com/office/powerpoint/2010/main" val="8244607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Omkering en verzwaring van de bewijslast</a:t>
            </a:r>
            <a:br>
              <a:rPr lang="nl-NL" dirty="0"/>
            </a:br>
            <a:endParaRPr lang="nl-NL" dirty="0"/>
          </a:p>
        </p:txBody>
      </p:sp>
      <p:sp>
        <p:nvSpPr>
          <p:cNvPr id="3" name="Tijdelijke aanduiding voor inhoud 2"/>
          <p:cNvSpPr>
            <a:spLocks noGrp="1"/>
          </p:cNvSpPr>
          <p:nvPr>
            <p:ph idx="1"/>
          </p:nvPr>
        </p:nvSpPr>
        <p:spPr/>
        <p:txBody>
          <a:bodyPr>
            <a:noAutofit/>
          </a:bodyPr>
          <a:lstStyle/>
          <a:p>
            <a:pPr marL="0" indent="0">
              <a:buNone/>
            </a:pPr>
            <a:r>
              <a:rPr lang="nl-NL" sz="1100" dirty="0"/>
              <a:t>Wanneer is sprake van een redelijke schatting? ECLI:NL:HR:2023:1093</a:t>
            </a:r>
          </a:p>
          <a:p>
            <a:pPr marL="0" indent="0">
              <a:buNone/>
            </a:pPr>
            <a:endParaRPr lang="nl-NL" sz="1100" dirty="0"/>
          </a:p>
          <a:p>
            <a:pPr marL="0" indent="0">
              <a:buNone/>
            </a:pPr>
            <a:r>
              <a:rPr lang="nl-NL" sz="1100" dirty="0"/>
              <a:t>3.2.1</a:t>
            </a:r>
          </a:p>
          <a:p>
            <a:pPr marL="0" indent="0">
              <a:buNone/>
            </a:pPr>
            <a:r>
              <a:rPr lang="nl-NL" sz="1100" dirty="0"/>
              <a:t>Indien, zoals in het onderhavige geval, met betrekking tot een aanslag, een navorderingsaanslag of een naheffingsaanslag ervan moet worden uitgegaan dat de bewijslast is omgekeerd en verzwaard, geldt als uitgangspunt dat de berekening van die belastingaanslag redelijk en dus niet willekeurig behoort te zijn. Voor de beoordeling of aan deze maatstaf wordt voldaan, dient mede in aanmerking te worden genomen in hoeverre de inspecteur beschikt over gegevens voor het opleggen van een belastingaanslag en in hoeverre ervan mag worden uitgegaan dat de belastingplichtige in staat is opening van zaken te geven.2</a:t>
            </a:r>
          </a:p>
          <a:p>
            <a:pPr marL="0" indent="0">
              <a:buNone/>
            </a:pPr>
            <a:endParaRPr lang="nl-NL" sz="1100" dirty="0"/>
          </a:p>
          <a:p>
            <a:pPr marL="0" indent="0">
              <a:buNone/>
            </a:pPr>
            <a:r>
              <a:rPr lang="nl-NL" sz="1100" dirty="0"/>
              <a:t>3.2.2</a:t>
            </a:r>
          </a:p>
          <a:p>
            <a:pPr marL="0" indent="0">
              <a:buNone/>
            </a:pPr>
            <a:r>
              <a:rPr lang="nl-NL" sz="1100" dirty="0"/>
              <a:t>Daarvan uitgaande zal de inspecteur op basis van de feiten en omstandigheden van het geval aanknopingspunten moeten verschaffen waaruit is af te leiden dat zijn berekening of schatting van het bedrag van de hiervoor in 3.2.1 bedoelde belastingaanslag redelijk en dus niet willekeurig is.3 Waar het op aankomt is dat de inspecteur de hoogte van zijn schatting zodanig moet onderbouwen met feitelijke stellingen, dat die schatting de redelijkheidstoets kan doorstaan.4</a:t>
            </a:r>
          </a:p>
          <a:p>
            <a:pPr marL="0" indent="0">
              <a:buNone/>
            </a:pPr>
            <a:endParaRPr lang="nl-NL" sz="1100" dirty="0"/>
          </a:p>
          <a:p>
            <a:pPr marL="0" indent="0">
              <a:buNone/>
            </a:pPr>
            <a:r>
              <a:rPr lang="nl-NL" sz="1100" dirty="0"/>
              <a:t>3.2.3</a:t>
            </a:r>
          </a:p>
          <a:p>
            <a:pPr marL="0" indent="0">
              <a:buNone/>
            </a:pPr>
            <a:r>
              <a:rPr lang="nl-NL" sz="1100" dirty="0"/>
              <a:t>De beoordeling of een schatting redelijk (niet willekeurig) is, gaat niet zover dat de inspecteur feiten en omstandigheden aannemelijk moet maken die meebrengen dat de door hem gemaakte schatting overeenkomt met de werkelijk verschuldigde belasting. Een zo ver gaande eis zou de omkering van de bewijslast ongedaan maken. Juist vanwege het gebrek aan informatie voor de inspecteur, dat heeft geleid tot omkering en verzwaring van de bewijslast, zal hij bij zijn schatting op basis van gegevens waarover hij wel beschikt, binnen de grenzen van de redelijkheid een zekere – van de omstandigheden van het geval afhankelijke – beoordelingsruimte moeten hebben.</a:t>
            </a:r>
          </a:p>
        </p:txBody>
      </p:sp>
    </p:spTree>
    <p:extLst>
      <p:ext uri="{BB962C8B-B14F-4D97-AF65-F5344CB8AC3E}">
        <p14:creationId xmlns:p14="http://schemas.microsoft.com/office/powerpoint/2010/main" val="22684251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endParaRPr lang="nl-NL" dirty="0"/>
          </a:p>
        </p:txBody>
      </p:sp>
      <p:sp>
        <p:nvSpPr>
          <p:cNvPr id="3" name="Tijdelijke aanduiding voor inhoud 2"/>
          <p:cNvSpPr>
            <a:spLocks noGrp="1"/>
          </p:cNvSpPr>
          <p:nvPr>
            <p:ph idx="1"/>
          </p:nvPr>
        </p:nvSpPr>
        <p:spPr/>
        <p:txBody>
          <a:bodyPr/>
          <a:lstStyle/>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lgn="ctr">
              <a:buNone/>
            </a:pPr>
            <a:r>
              <a:rPr lang="nl-NL" dirty="0"/>
              <a:t>Dwangsomregeling</a:t>
            </a:r>
            <a:br>
              <a:rPr lang="nl-NL" dirty="0"/>
            </a:br>
            <a:endParaRPr lang="nl-NL" dirty="0"/>
          </a:p>
        </p:txBody>
      </p:sp>
    </p:spTree>
    <p:extLst>
      <p:ext uri="{BB962C8B-B14F-4D97-AF65-F5344CB8AC3E}">
        <p14:creationId xmlns:p14="http://schemas.microsoft.com/office/powerpoint/2010/main" val="35948328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Dwangsomregeling</a:t>
            </a:r>
            <a:br>
              <a:rPr lang="nl-NL" dirty="0"/>
            </a:br>
            <a:endParaRPr lang="nl-NL" dirty="0"/>
          </a:p>
        </p:txBody>
      </p:sp>
      <p:sp>
        <p:nvSpPr>
          <p:cNvPr id="3" name="Tijdelijke aanduiding voor inhoud 2"/>
          <p:cNvSpPr>
            <a:spLocks noGrp="1"/>
          </p:cNvSpPr>
          <p:nvPr>
            <p:ph idx="1"/>
          </p:nvPr>
        </p:nvSpPr>
        <p:spPr/>
        <p:txBody>
          <a:bodyPr/>
          <a:lstStyle/>
          <a:p>
            <a:pPr marL="0" indent="0">
              <a:buNone/>
            </a:pPr>
            <a:r>
              <a:rPr lang="nl-NL" dirty="0"/>
              <a:t>Hoe werkt de dwangsomregeling?</a:t>
            </a:r>
          </a:p>
          <a:p>
            <a:pPr marL="0" indent="0">
              <a:buNone/>
            </a:pPr>
            <a:endParaRPr lang="nl-NL" dirty="0"/>
          </a:p>
          <a:p>
            <a:pPr marL="0" indent="0">
              <a:buNone/>
            </a:pPr>
            <a:r>
              <a:rPr lang="nl-NL" dirty="0"/>
              <a:t>Artikel 4:17 </a:t>
            </a:r>
            <a:r>
              <a:rPr lang="nl-NL" dirty="0" err="1"/>
              <a:t>Awb</a:t>
            </a:r>
            <a:r>
              <a:rPr lang="nl-NL" dirty="0"/>
              <a:t>.</a:t>
            </a:r>
          </a:p>
          <a:p>
            <a:pPr marL="0" indent="0">
              <a:buNone/>
            </a:pPr>
            <a:r>
              <a:rPr lang="nl-NL" dirty="0"/>
              <a:t>Ingebrekestelling;</a:t>
            </a:r>
          </a:p>
          <a:p>
            <a:pPr marL="0" indent="0">
              <a:buNone/>
            </a:pPr>
            <a:r>
              <a:rPr lang="nl-NL" dirty="0"/>
              <a:t>Twee weken termijn;</a:t>
            </a:r>
          </a:p>
          <a:p>
            <a:pPr marL="0" indent="0">
              <a:buNone/>
            </a:pPr>
            <a:r>
              <a:rPr lang="nl-NL" dirty="0"/>
              <a:t>Na twee weken gaat de dwangsom lopen.</a:t>
            </a:r>
          </a:p>
          <a:p>
            <a:pPr marL="0" indent="0">
              <a:buNone/>
            </a:pPr>
            <a:endParaRPr lang="nl-NL" dirty="0"/>
          </a:p>
          <a:p>
            <a:pPr marL="0" indent="0">
              <a:buNone/>
            </a:pPr>
            <a:r>
              <a:rPr lang="nl-NL" dirty="0"/>
              <a:t>Let op!! Dwangsom inzetten als ruilmiddel, Interne verantwoording.</a:t>
            </a:r>
          </a:p>
          <a:p>
            <a:pPr marL="0" indent="0">
              <a:buNone/>
            </a:pPr>
            <a:endParaRPr lang="nl-NL" dirty="0"/>
          </a:p>
        </p:txBody>
      </p:sp>
    </p:spTree>
    <p:extLst>
      <p:ext uri="{BB962C8B-B14F-4D97-AF65-F5344CB8AC3E}">
        <p14:creationId xmlns:p14="http://schemas.microsoft.com/office/powerpoint/2010/main" val="7850383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Dwangsomregeling</a:t>
            </a:r>
            <a:br>
              <a:rPr lang="nl-NL" dirty="0"/>
            </a:br>
            <a:endParaRPr lang="nl-NL" dirty="0"/>
          </a:p>
        </p:txBody>
      </p:sp>
      <p:sp>
        <p:nvSpPr>
          <p:cNvPr id="3" name="Tijdelijke aanduiding voor inhoud 2"/>
          <p:cNvSpPr>
            <a:spLocks noGrp="1"/>
          </p:cNvSpPr>
          <p:nvPr>
            <p:ph idx="1"/>
          </p:nvPr>
        </p:nvSpPr>
        <p:spPr/>
        <p:txBody>
          <a:bodyPr/>
          <a:lstStyle/>
          <a:p>
            <a:pPr marL="0" indent="0">
              <a:buNone/>
            </a:pPr>
            <a:r>
              <a:rPr lang="nl-NL" dirty="0"/>
              <a:t>Vereisten voor de ingebrekestelling:</a:t>
            </a:r>
          </a:p>
          <a:p>
            <a:pPr marL="0" indent="0">
              <a:buNone/>
            </a:pPr>
            <a:endParaRPr lang="nl-NL" dirty="0"/>
          </a:p>
          <a:p>
            <a:pPr marL="0" indent="0">
              <a:buNone/>
            </a:pPr>
            <a:r>
              <a:rPr lang="nl-NL" dirty="0"/>
              <a:t>- Benoemen beschikking/besluit;</a:t>
            </a:r>
          </a:p>
          <a:p>
            <a:pPr marL="0" indent="0">
              <a:buNone/>
            </a:pPr>
            <a:r>
              <a:rPr lang="nl-NL" dirty="0"/>
              <a:t>- Benoemen dat de besluittermijn is overschreden;</a:t>
            </a:r>
          </a:p>
          <a:p>
            <a:pPr>
              <a:buFontTx/>
              <a:buChar char="-"/>
            </a:pPr>
            <a:r>
              <a:rPr lang="nl-NL" dirty="0"/>
              <a:t>Verzoeken om als nog een besluit te nemen.</a:t>
            </a:r>
          </a:p>
          <a:p>
            <a:pPr marL="0" indent="0">
              <a:buNone/>
            </a:pPr>
            <a:endParaRPr lang="nl-NL" dirty="0"/>
          </a:p>
        </p:txBody>
      </p:sp>
    </p:spTree>
    <p:extLst>
      <p:ext uri="{BB962C8B-B14F-4D97-AF65-F5344CB8AC3E}">
        <p14:creationId xmlns:p14="http://schemas.microsoft.com/office/powerpoint/2010/main" val="19475771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Dwangsomregeling</a:t>
            </a:r>
          </a:p>
        </p:txBody>
      </p:sp>
      <p:sp>
        <p:nvSpPr>
          <p:cNvPr id="3" name="Tijdelijke aanduiding voor inhoud 2"/>
          <p:cNvSpPr>
            <a:spLocks noGrp="1"/>
          </p:cNvSpPr>
          <p:nvPr>
            <p:ph idx="1"/>
          </p:nvPr>
        </p:nvSpPr>
        <p:spPr/>
        <p:txBody>
          <a:bodyPr>
            <a:normAutofit fontScale="92500" lnSpcReduction="20000"/>
          </a:bodyPr>
          <a:lstStyle/>
          <a:p>
            <a:r>
              <a:rPr lang="nl-NL" dirty="0"/>
              <a:t>Mag een ingebrekestelling per e-mail?</a:t>
            </a:r>
          </a:p>
          <a:p>
            <a:endParaRPr lang="nl-NL" dirty="0"/>
          </a:p>
          <a:p>
            <a:r>
              <a:rPr lang="nl-NL" dirty="0"/>
              <a:t>JA, zie Hoge Raad, ECLI:NL:HR:2022:1835</a:t>
            </a:r>
          </a:p>
          <a:p>
            <a:endParaRPr lang="nl-NL" dirty="0"/>
          </a:p>
          <a:p>
            <a:pPr marL="0" indent="0">
              <a:buNone/>
            </a:pPr>
            <a:r>
              <a:rPr lang="nl-NL" dirty="0"/>
              <a:t>Rechtsoverweging 2.3:</a:t>
            </a:r>
          </a:p>
          <a:p>
            <a:pPr marL="0" indent="0">
              <a:buNone/>
            </a:pPr>
            <a:endParaRPr lang="nl-NL" dirty="0"/>
          </a:p>
          <a:p>
            <a:pPr marL="0" indent="0">
              <a:buNone/>
            </a:pPr>
            <a:r>
              <a:rPr lang="nl-NL" i="1" dirty="0"/>
              <a:t>De e-mail van 13 juni 2019 – met vermelding van het onderwerp “Re: wijziging aangifte 2016” – laat geen andere conclusie toe dan dat deze betrekking had op het in het bezwaarschrift herhaalde verzoek tot wijziging van de aangifte voor het jaar 2016 en dat belanghebbende met die e-mail heeft aangedrongen op het alsnog nemen van een beslissing op het bezwaar. Voor een ingebrekestelling als bedoeld in artikel 4:17, lid 3, </a:t>
            </a:r>
            <a:r>
              <a:rPr lang="nl-NL" i="1" dirty="0" err="1"/>
              <a:t>Awb</a:t>
            </a:r>
            <a:r>
              <a:rPr lang="nl-NL" i="1" dirty="0"/>
              <a:t> is niet vereist dat in een geschrift de termen ‘aanmanen’ of ‘in gebreke stellen’ worden gebruikt.3</a:t>
            </a:r>
          </a:p>
          <a:p>
            <a:endParaRPr lang="nl-NL" dirty="0"/>
          </a:p>
        </p:txBody>
      </p:sp>
    </p:spTree>
    <p:extLst>
      <p:ext uri="{BB962C8B-B14F-4D97-AF65-F5344CB8AC3E}">
        <p14:creationId xmlns:p14="http://schemas.microsoft.com/office/powerpoint/2010/main" val="33688423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Dwangsomregeling</a:t>
            </a:r>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dirty="0"/>
              <a:t>Is de dwangsomregeling van toepassing in geval van een beschikking op aanvraag?</a:t>
            </a:r>
          </a:p>
          <a:p>
            <a:pPr marL="0" indent="0">
              <a:buNone/>
            </a:pPr>
            <a:endParaRPr lang="nl-NL" dirty="0"/>
          </a:p>
          <a:p>
            <a:pPr marL="0" indent="0">
              <a:buNone/>
            </a:pPr>
            <a:r>
              <a:rPr lang="nl-NL" dirty="0"/>
              <a:t>Ja, zie Hoge Raad ECLI:NL:HR:2023:134</a:t>
            </a:r>
          </a:p>
          <a:p>
            <a:pPr marL="0" indent="0">
              <a:buNone/>
            </a:pPr>
            <a:endParaRPr lang="nl-NL" dirty="0"/>
          </a:p>
          <a:p>
            <a:pPr marL="0" indent="0">
              <a:buNone/>
            </a:pPr>
            <a:r>
              <a:rPr lang="nl-NL" dirty="0"/>
              <a:t>Rechtsoverweging 3.2.3:</a:t>
            </a:r>
          </a:p>
          <a:p>
            <a:pPr marL="0" indent="0">
              <a:buNone/>
            </a:pPr>
            <a:endParaRPr lang="nl-NL" dirty="0"/>
          </a:p>
          <a:p>
            <a:pPr marL="0" indent="0">
              <a:buNone/>
            </a:pPr>
            <a:r>
              <a:rPr lang="nl-NL" i="1" dirty="0"/>
              <a:t>‘De dwangsomregeling van art. 4:17 e.v. </a:t>
            </a:r>
            <a:r>
              <a:rPr lang="nl-NL" i="1" dirty="0" err="1"/>
              <a:t>Awb</a:t>
            </a:r>
            <a:r>
              <a:rPr lang="nl-NL" i="1" dirty="0"/>
              <a:t> is van toepassing op iedere beschikking op een aanvraag in de zin van art. 1:3 lid 3 </a:t>
            </a:r>
            <a:r>
              <a:rPr lang="nl-NL" i="1" dirty="0" err="1"/>
              <a:t>Awb</a:t>
            </a:r>
            <a:r>
              <a:rPr lang="nl-NL" i="1" dirty="0"/>
              <a:t>. Het verzoek van [X] van 15 oktober 2019 is zo’n aanvraag. Uit art. 4:17 </a:t>
            </a:r>
            <a:r>
              <a:rPr lang="nl-NL" i="1" dirty="0" err="1"/>
              <a:t>Awb</a:t>
            </a:r>
            <a:r>
              <a:rPr lang="nl-NL" i="1" dirty="0"/>
              <a:t> volgt niet dat deze bepaling alleen betrekking heeft op besluiten in de vorm van een voor bezwaar vatbare beschikking. De wetsgeschiedenis geeft ook geen aanwijzing dat de wetgever een dergelijke beperking heeft gewenst.’</a:t>
            </a:r>
          </a:p>
          <a:p>
            <a:pPr marL="0" indent="0">
              <a:buNone/>
            </a:pPr>
            <a:endParaRPr lang="nl-NL" dirty="0"/>
          </a:p>
        </p:txBody>
      </p:sp>
    </p:spTree>
    <p:extLst>
      <p:ext uri="{BB962C8B-B14F-4D97-AF65-F5344CB8AC3E}">
        <p14:creationId xmlns:p14="http://schemas.microsoft.com/office/powerpoint/2010/main" val="8841146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endParaRPr lang="nl-NL" dirty="0"/>
          </a:p>
        </p:txBody>
      </p:sp>
      <p:sp>
        <p:nvSpPr>
          <p:cNvPr id="3" name="Tijdelijke aanduiding voor inhoud 2"/>
          <p:cNvSpPr>
            <a:spLocks noGrp="1"/>
          </p:cNvSpPr>
          <p:nvPr>
            <p:ph idx="1"/>
          </p:nvPr>
        </p:nvSpPr>
        <p:spPr/>
        <p:txBody>
          <a:bodyPr>
            <a:normAutofit/>
          </a:bodyPr>
          <a:lstStyle/>
          <a:p>
            <a:pPr marL="0" indent="0">
              <a:buNone/>
            </a:pPr>
            <a:endParaRPr lang="nl-NL" dirty="0"/>
          </a:p>
          <a:p>
            <a:pPr marL="0" indent="0">
              <a:buNone/>
            </a:pPr>
            <a:endParaRPr lang="nl-NL" dirty="0"/>
          </a:p>
          <a:p>
            <a:pPr marL="0" indent="0">
              <a:buNone/>
            </a:pPr>
            <a:endParaRPr lang="nl-NL" dirty="0"/>
          </a:p>
          <a:p>
            <a:pPr marL="0" indent="0" algn="ctr">
              <a:buNone/>
            </a:pPr>
            <a:r>
              <a:rPr lang="nl-NL" dirty="0"/>
              <a:t>Verdedigingsbeginsel in het kader van enkelvoudige belastingheffing</a:t>
            </a:r>
            <a:br>
              <a:rPr lang="nl-NL" dirty="0"/>
            </a:br>
            <a:endParaRPr lang="nl-NL" dirty="0"/>
          </a:p>
        </p:txBody>
      </p:sp>
    </p:spTree>
    <p:extLst>
      <p:ext uri="{BB962C8B-B14F-4D97-AF65-F5344CB8AC3E}">
        <p14:creationId xmlns:p14="http://schemas.microsoft.com/office/powerpoint/2010/main" val="35789852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Verdedigingsbeginsel in het kader van enkelvoudige belastingheffing</a:t>
            </a:r>
            <a:br>
              <a:rPr lang="nl-NL" dirty="0"/>
            </a:br>
            <a:endParaRPr lang="nl-NL" dirty="0"/>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dirty="0"/>
              <a:t>Verdedigingsbeginsel, hoe zit dat?</a:t>
            </a:r>
          </a:p>
          <a:p>
            <a:pPr marL="0" indent="0">
              <a:buNone/>
            </a:pPr>
            <a:endParaRPr lang="nl-NL" dirty="0"/>
          </a:p>
          <a:p>
            <a:pPr marL="0" indent="0">
              <a:buNone/>
            </a:pPr>
            <a:r>
              <a:rPr lang="nl-NL" dirty="0"/>
              <a:t>Geldt het voor alle belastingen?</a:t>
            </a:r>
          </a:p>
          <a:p>
            <a:pPr marL="0" indent="0">
              <a:buNone/>
            </a:pPr>
            <a:endParaRPr lang="nl-NL" dirty="0"/>
          </a:p>
          <a:p>
            <a:pPr marL="0" indent="0">
              <a:buNone/>
            </a:pPr>
            <a:r>
              <a:rPr lang="nl-NL" dirty="0"/>
              <a:t>Indien aan de voorwaarden wordt voldaan is het een zeer effectief verweer!</a:t>
            </a:r>
          </a:p>
          <a:p>
            <a:pPr marL="0" indent="0">
              <a:buNone/>
            </a:pPr>
            <a:endParaRPr lang="nl-NL" dirty="0"/>
          </a:p>
          <a:p>
            <a:pPr marL="0" indent="0">
              <a:buNone/>
            </a:pPr>
            <a:r>
              <a:rPr lang="nl-NL" dirty="0"/>
              <a:t>De Hoge Raad legt uit in o.a.:</a:t>
            </a:r>
          </a:p>
          <a:p>
            <a:pPr marL="0" indent="0">
              <a:buNone/>
            </a:pPr>
            <a:r>
              <a:rPr lang="nl-NL" dirty="0"/>
              <a:t>25 maart 2022, ECLI:NL:HR:2022:442</a:t>
            </a:r>
          </a:p>
          <a:p>
            <a:pPr marL="0" indent="0">
              <a:buNone/>
            </a:pPr>
            <a:r>
              <a:rPr lang="nl-NL" dirty="0"/>
              <a:t>24 juni 2022, ECLI:NL:HR:2022:934</a:t>
            </a:r>
          </a:p>
          <a:p>
            <a:pPr marL="0" indent="0">
              <a:buNone/>
            </a:pPr>
            <a:r>
              <a:rPr lang="nl-NL" dirty="0"/>
              <a:t>7 juli 2023, ECLI:NL:HR:2023:1053</a:t>
            </a:r>
          </a:p>
          <a:p>
            <a:pPr marL="0" indent="0">
              <a:buNone/>
            </a:pPr>
            <a:endParaRPr lang="nl-NL" dirty="0"/>
          </a:p>
          <a:p>
            <a:pPr marL="0" indent="0">
              <a:buNone/>
            </a:pPr>
            <a:endParaRPr lang="nl-NL" dirty="0"/>
          </a:p>
          <a:p>
            <a:pPr marL="0" indent="0">
              <a:buNone/>
            </a:pPr>
            <a:endParaRPr lang="nl-NL" dirty="0"/>
          </a:p>
        </p:txBody>
      </p:sp>
    </p:spTree>
    <p:extLst>
      <p:ext uri="{BB962C8B-B14F-4D97-AF65-F5344CB8AC3E}">
        <p14:creationId xmlns:p14="http://schemas.microsoft.com/office/powerpoint/2010/main" val="224870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normAutofit/>
          </a:bodyPr>
          <a:lstStyle/>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lgn="ctr">
              <a:buNone/>
            </a:pPr>
            <a:r>
              <a:rPr lang="nl-NL" dirty="0"/>
              <a:t>Verzend- en ontvangsttheorie</a:t>
            </a:r>
          </a:p>
        </p:txBody>
      </p:sp>
    </p:spTree>
    <p:extLst>
      <p:ext uri="{BB962C8B-B14F-4D97-AF65-F5344CB8AC3E}">
        <p14:creationId xmlns:p14="http://schemas.microsoft.com/office/powerpoint/2010/main" val="541166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Verdedigingsbeginsel in het kader van enkelvoudige belastingheffing</a:t>
            </a:r>
            <a:br>
              <a:rPr lang="nl-NL" dirty="0"/>
            </a:b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dirty="0"/>
              <a:t>Hoge Raad (ECLI:NL:HR:2022:934) geeft nader uitleg en overweegt:</a:t>
            </a:r>
          </a:p>
          <a:p>
            <a:pPr marL="0" indent="0">
              <a:buNone/>
            </a:pPr>
            <a:endParaRPr lang="nl-NL" dirty="0"/>
          </a:p>
          <a:p>
            <a:pPr marL="0" indent="0">
              <a:buNone/>
            </a:pPr>
            <a:r>
              <a:rPr lang="nl-NL" dirty="0"/>
              <a:t>3.2.1</a:t>
            </a:r>
          </a:p>
          <a:p>
            <a:pPr marL="0" indent="0">
              <a:buNone/>
            </a:pPr>
            <a:r>
              <a:rPr lang="nl-NL" dirty="0"/>
              <a:t>Het Unierechtelijke verdedigingsbeginsel is van toepassing wanneer de inspecteur voornemens is een bezwarend besluit vast te stellen dat de belangen van degene tot wie dat besluit zich richt</a:t>
            </a:r>
            <a:r>
              <a:rPr lang="nl-NL" u="sng" dirty="0"/>
              <a:t>, aanmerkelijk raakt, zoals een naheffingsaanslag in de omzetbelasting</a:t>
            </a:r>
            <a:r>
              <a:rPr lang="nl-NL" dirty="0"/>
              <a:t>. Het beginsel houdt in dat die inspecteur degene tot wie dat besluit is gericht, </a:t>
            </a:r>
            <a:r>
              <a:rPr lang="nl-NL" u="sng" dirty="0"/>
              <a:t>de gelegenheid moet bieden zijn standpunt naar behoren kenbaar te maken </a:t>
            </a:r>
            <a:r>
              <a:rPr lang="nl-NL" dirty="0"/>
              <a:t>voordat dat besluit wordt genomen. Dit brengt mee dat de inspecteur die het voornemen heeft opgevat een bepaalde naheffingsaanslag in de omzetbelasting op te leggen, de belastingplichtige </a:t>
            </a:r>
            <a:r>
              <a:rPr lang="nl-NL" u="sng" dirty="0"/>
              <a:t>tijdig</a:t>
            </a:r>
            <a:r>
              <a:rPr lang="nl-NL" dirty="0"/>
              <a:t> en </a:t>
            </a:r>
            <a:r>
              <a:rPr lang="nl-NL" u="sng" dirty="0"/>
              <a:t>expliciet</a:t>
            </a:r>
            <a:r>
              <a:rPr lang="nl-NL" dirty="0"/>
              <a:t>, dat wil zeggen in </a:t>
            </a:r>
            <a:r>
              <a:rPr lang="nl-NL" u="sng" dirty="0"/>
              <a:t>niet mis te verstane bewoordingen</a:t>
            </a:r>
            <a:r>
              <a:rPr lang="nl-NL" dirty="0"/>
              <a:t>, van de voorgenomen naheffingsaanslag </a:t>
            </a:r>
            <a:r>
              <a:rPr lang="nl-NL" u="sng" dirty="0"/>
              <a:t>op de hoogte moet stellen</a:t>
            </a:r>
            <a:r>
              <a:rPr lang="nl-NL" dirty="0"/>
              <a:t>, onder </a:t>
            </a:r>
            <a:r>
              <a:rPr lang="nl-NL" u="sng" dirty="0"/>
              <a:t>voldoende nauwkeurige vermelding van de elementen </a:t>
            </a:r>
            <a:r>
              <a:rPr lang="nl-NL" dirty="0"/>
              <a:t>die hij aan die naheffingsaanslag ten grondslag wil leggen. Daarbij moet de inspecteur de belastingplichtige </a:t>
            </a:r>
            <a:r>
              <a:rPr lang="nl-NL" u="sng" dirty="0"/>
              <a:t>expliciet en ook tijdig uitnodigen om zijn standpunten over de voorgenomen naheffingsaanslag kenbaar te maken</a:t>
            </a:r>
            <a:r>
              <a:rPr lang="nl-NL" dirty="0"/>
              <a:t>.2 Het moet door deze mededelingen voor de belastingplichtige duidelijk zijn dat, wanneer hij niet gebruik maakt van de hem geboden gelegenheid om zijn standpunten kenbaar te maken, de inspecteur hem de voorgenomen naheffingsaanslag zal opleggen overeenkomstig de door hem genoemde elementen.</a:t>
            </a:r>
          </a:p>
          <a:p>
            <a:pPr marL="0" indent="0">
              <a:buNone/>
            </a:pPr>
            <a:endParaRPr lang="nl-NL" dirty="0"/>
          </a:p>
        </p:txBody>
      </p:sp>
    </p:spTree>
    <p:extLst>
      <p:ext uri="{BB962C8B-B14F-4D97-AF65-F5344CB8AC3E}">
        <p14:creationId xmlns:p14="http://schemas.microsoft.com/office/powerpoint/2010/main" val="33411690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Verdedigingsbeginsel in het kader van enkelvoudige belastingheffing</a:t>
            </a:r>
            <a:br>
              <a:rPr lang="nl-NL" dirty="0"/>
            </a:b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dirty="0"/>
              <a:t>Rechtsoverweging 3.2.4</a:t>
            </a:r>
          </a:p>
          <a:p>
            <a:pPr marL="0" indent="0">
              <a:buNone/>
            </a:pPr>
            <a:endParaRPr lang="nl-NL" dirty="0"/>
          </a:p>
          <a:p>
            <a:pPr marL="0" indent="0">
              <a:buNone/>
            </a:pPr>
            <a:r>
              <a:rPr lang="nl-NL" i="1" dirty="0"/>
              <a:t>Anders dan het middel kennelijk betoogt, </a:t>
            </a:r>
            <a:r>
              <a:rPr lang="nl-NL" i="1" u="sng" dirty="0"/>
              <a:t>vereist het Unierechtelijke verdedigingsbeginsel niet dat een onderzoek naar de juistheid van belastingaangiften definitief moet zijn afgerond </a:t>
            </a:r>
            <a:r>
              <a:rPr lang="nl-NL" i="1" dirty="0"/>
              <a:t>voordat de inspecteur de belastingplichtige op de hoogte kan stellen van de voorgenomen naheffingsaanslag onder vermelding van de elementen die hij aan die naheffingsaanslag ten grondslag wil leggen. Het door het middel aangevoerde standpunt dat die elementen pas na afloop van het onderzoek concreet kunnen zijn, zodat niet eerder tot een voornemen tot naheffing kan worden geconcludeerd, miskent het doel van het Unierechtelijke verdedigingsbeginsel. Dat beginsel is juist erop gericht om de elementen waarop een bezwarend besluit zal zijn gebaseerd, zorgvuldig vast te stellen. </a:t>
            </a:r>
            <a:r>
              <a:rPr lang="nl-NL" i="1" u="sng" dirty="0"/>
              <a:t>Daarvoor kan van belang zijn dat de inbreng van de belastingplichtige bij het onderzoek wordt betrokken voordat dit onderzoek wordt afgerond.</a:t>
            </a:r>
          </a:p>
          <a:p>
            <a:pPr marL="0" indent="0">
              <a:buNone/>
            </a:pPr>
            <a:endParaRPr lang="nl-NL" dirty="0"/>
          </a:p>
        </p:txBody>
      </p:sp>
    </p:spTree>
    <p:extLst>
      <p:ext uri="{BB962C8B-B14F-4D97-AF65-F5344CB8AC3E}">
        <p14:creationId xmlns:p14="http://schemas.microsoft.com/office/powerpoint/2010/main" val="10212667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Verdedigingsbeginsel in het kader van enkelvoudige belastingheffing</a:t>
            </a:r>
            <a:br>
              <a:rPr lang="nl-NL" dirty="0"/>
            </a:b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a:t>Rechtsoverweging 3.2.5</a:t>
            </a:r>
          </a:p>
          <a:p>
            <a:pPr marL="0" indent="0">
              <a:buNone/>
            </a:pPr>
            <a:endParaRPr lang="nl-NL" dirty="0"/>
          </a:p>
          <a:p>
            <a:pPr marL="0" indent="0">
              <a:buNone/>
            </a:pPr>
            <a:r>
              <a:rPr lang="nl-NL" i="1" u="sng" dirty="0"/>
              <a:t>Bij betwisting </a:t>
            </a:r>
            <a:r>
              <a:rPr lang="nl-NL" i="1" dirty="0"/>
              <a:t>rust </a:t>
            </a:r>
            <a:r>
              <a:rPr lang="nl-NL" i="1" u="sng" dirty="0"/>
              <a:t>op de inspecteur de last </a:t>
            </a:r>
            <a:r>
              <a:rPr lang="nl-NL" i="1" dirty="0"/>
              <a:t>feiten te bewijzen waaruit volgt dat hij bij zijn besluitvorming het Unierechtelijke verdedigingsbeginsel heeft gerespecteerd. In geval van geschil daarover ligt het daarom op de weg van de inspecteur te bewijzen dat en op welk moment hij de belastingplichtige de hiervoor in 3.2.1 bedoelde mededelingen heeft gedaan, nadat hij het voornemen heeft opgevat een bepaalde naheffingsaanslag in de omzetbelasting op te leggen.</a:t>
            </a:r>
          </a:p>
          <a:p>
            <a:pPr marL="0" indent="0">
              <a:buNone/>
            </a:pPr>
            <a:endParaRPr lang="nl-NL" dirty="0"/>
          </a:p>
        </p:txBody>
      </p:sp>
    </p:spTree>
    <p:extLst>
      <p:ext uri="{BB962C8B-B14F-4D97-AF65-F5344CB8AC3E}">
        <p14:creationId xmlns:p14="http://schemas.microsoft.com/office/powerpoint/2010/main" val="11154365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Verdedigingsbeginsel in het kader van enkelvoudige belastingheffing</a:t>
            </a:r>
            <a:br>
              <a:rPr lang="nl-NL" dirty="0"/>
            </a:br>
            <a:endParaRPr lang="nl-NL" dirty="0"/>
          </a:p>
        </p:txBody>
      </p:sp>
      <p:sp>
        <p:nvSpPr>
          <p:cNvPr id="3" name="Tijdelijke aanduiding voor inhoud 2"/>
          <p:cNvSpPr>
            <a:spLocks noGrp="1"/>
          </p:cNvSpPr>
          <p:nvPr>
            <p:ph idx="1"/>
          </p:nvPr>
        </p:nvSpPr>
        <p:spPr/>
        <p:txBody>
          <a:bodyPr>
            <a:normAutofit fontScale="62500" lnSpcReduction="20000"/>
          </a:bodyPr>
          <a:lstStyle/>
          <a:p>
            <a:pPr marL="0" indent="0">
              <a:buNone/>
            </a:pPr>
            <a:r>
              <a:rPr lang="nl-NL" sz="2600" dirty="0"/>
              <a:t>Rechtsoverweging 3.2.6</a:t>
            </a:r>
          </a:p>
          <a:p>
            <a:pPr marL="0" indent="0">
              <a:buNone/>
            </a:pPr>
            <a:endParaRPr lang="nl-NL" dirty="0"/>
          </a:p>
          <a:p>
            <a:pPr marL="0" indent="0">
              <a:buNone/>
            </a:pPr>
            <a:r>
              <a:rPr lang="nl-NL" sz="2600" i="1" dirty="0"/>
              <a:t>Met zijn hiervoor in 2.8.2 weergegeven oordelen heeft het Hof hetgeen hiervoor in 3.2.1 en 3.2.5 is overwogen, miskend. Het Hof heeft aan zijn oordeel dat het Unierechtelijke verdedigingsbeginsel niet is geschonden, de aanname ten grondslag gelegd dat met de overlegging op 20 oktober 2014 van </a:t>
            </a:r>
            <a:r>
              <a:rPr lang="nl-NL" sz="2600" i="1" dirty="0" err="1"/>
              <a:t>excel</a:t>
            </a:r>
            <a:r>
              <a:rPr lang="nl-NL" sz="2600" i="1" dirty="0"/>
              <a:t>-bestanden waarin per jaar gespecificeerd de door de controlerend ambtenaren geconstateerde verschillen tussen de audit files en de aangiften voor de omzetbelasting waren vermeld, het belanghebbende duidelijk moet zijn geweest dat de naheffingsaanslagen in de omzetbelasting zonder meer zouden worden opgelegd, indien belanghebbende niet een sluitende verklaring voor die verschillen zou geven binnen de termijn die de controlerend ambtenaren hem daarvoor stelden. Voorts heeft het Hof zijn oordeel gebaseerd op het verslag van het gesprek van 20 oktober 2014 en het </a:t>
            </a:r>
            <a:r>
              <a:rPr lang="nl-NL" sz="2600" i="1" dirty="0" err="1"/>
              <a:t>procesverbaal</a:t>
            </a:r>
            <a:r>
              <a:rPr lang="nl-NL" sz="2600" i="1" dirty="0"/>
              <a:t> van het getuigenverhoor.</a:t>
            </a:r>
          </a:p>
          <a:p>
            <a:pPr marL="0" indent="0">
              <a:buNone/>
            </a:pPr>
            <a:r>
              <a:rPr lang="nl-NL" sz="2600" i="1" u="sng" dirty="0"/>
              <a:t>De aanname dat het de belanghebbende </a:t>
            </a:r>
            <a:r>
              <a:rPr lang="nl-NL" sz="2600" i="1" dirty="0"/>
              <a:t>onder de gegeven omstandigheden </a:t>
            </a:r>
            <a:r>
              <a:rPr lang="nl-NL" sz="2600" i="1" u="sng" dirty="0"/>
              <a:t>duidelijk moet zijn geweest </a:t>
            </a:r>
            <a:r>
              <a:rPr lang="nl-NL" sz="2600" i="1" dirty="0"/>
              <a:t>dat naheffing zou plaatsvinden, </a:t>
            </a:r>
            <a:r>
              <a:rPr lang="nl-NL" sz="2600" i="1" u="sng" dirty="0"/>
              <a:t>is echter niet voldoende </a:t>
            </a:r>
            <a:r>
              <a:rPr lang="nl-NL" sz="2600" i="1" dirty="0"/>
              <a:t>voor de conclusie dat de belanghebbende expliciet, dat wil zeggen </a:t>
            </a:r>
            <a:r>
              <a:rPr lang="nl-NL" sz="2600" i="1" u="sng" dirty="0"/>
              <a:t>in niet mis te verstane bewoordingen, ervan op de hoogte is gesteld dat de inspecteur het voornemen heeft om bepaalde naheffingsaanslagen op te leggen</a:t>
            </a:r>
            <a:r>
              <a:rPr lang="nl-NL" sz="2600" i="1" dirty="0"/>
              <a:t>. Dat wordt niet anders indien die aanname (mede) wordt gebaseerd op de overlegging van stukken, zoals in dit geval de </a:t>
            </a:r>
            <a:r>
              <a:rPr lang="nl-NL" sz="2600" i="1" dirty="0" err="1"/>
              <a:t>excel</a:t>
            </a:r>
            <a:r>
              <a:rPr lang="nl-NL" sz="2600" i="1" dirty="0"/>
              <a:t>-bestanden. De aanname van het Hof is dus onvoldoende om de slotsom te rechtvaardigen dat de Inspecteur belanghebbende expliciet ervan op de hoogte heeft gesteld dat hij op 20 oktober 2014 het voornemen had om de onderhavige naheffingsaanslagen op te leggen.</a:t>
            </a:r>
            <a:endParaRPr lang="nl-NL" i="1" dirty="0"/>
          </a:p>
        </p:txBody>
      </p:sp>
    </p:spTree>
    <p:extLst>
      <p:ext uri="{BB962C8B-B14F-4D97-AF65-F5344CB8AC3E}">
        <p14:creationId xmlns:p14="http://schemas.microsoft.com/office/powerpoint/2010/main" val="21427938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Verdedigingsbeginsel in het kader van enkelvoudige belastingheffing</a:t>
            </a:r>
            <a:br>
              <a:rPr lang="nl-NL" dirty="0"/>
            </a:br>
            <a:endParaRPr lang="nl-NL" dirty="0"/>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dirty="0"/>
              <a:t>Ander aflooptoets </a:t>
            </a:r>
            <a:r>
              <a:rPr lang="nl-NL" dirty="0">
                <a:sym typeface="Wingdings" panose="05000000000000000000" pitchFamily="2" charset="2"/>
              </a:rPr>
              <a:t> ECLI:NL:HR:2023:1053</a:t>
            </a:r>
          </a:p>
          <a:p>
            <a:pPr marL="0" indent="0">
              <a:buNone/>
            </a:pPr>
            <a:endParaRPr lang="nl-NL" dirty="0">
              <a:sym typeface="Wingdings" panose="05000000000000000000" pitchFamily="2" charset="2"/>
            </a:endParaRPr>
          </a:p>
          <a:p>
            <a:pPr marL="0" indent="0">
              <a:buNone/>
            </a:pPr>
            <a:r>
              <a:rPr lang="nl-NL" i="1" dirty="0">
                <a:sym typeface="Wingdings" panose="05000000000000000000" pitchFamily="2" charset="2"/>
              </a:rPr>
              <a:t>4.6.1</a:t>
            </a:r>
          </a:p>
          <a:p>
            <a:pPr marL="0" indent="0">
              <a:buNone/>
            </a:pPr>
            <a:r>
              <a:rPr lang="nl-NL" i="1" dirty="0">
                <a:sym typeface="Wingdings" panose="05000000000000000000" pitchFamily="2" charset="2"/>
              </a:rPr>
              <a:t>Schending van het Unierechtelijke verdedigingsbeginsel leidt alleen tot </a:t>
            </a:r>
            <a:r>
              <a:rPr lang="nl-NL" i="1" u="sng" dirty="0">
                <a:sym typeface="Wingdings" panose="05000000000000000000" pitchFamily="2" charset="2"/>
              </a:rPr>
              <a:t>vernietiging van het bezwarende besluit</a:t>
            </a:r>
            <a:r>
              <a:rPr lang="nl-NL" i="1" dirty="0">
                <a:sym typeface="Wingdings" panose="05000000000000000000" pitchFamily="2" charset="2"/>
              </a:rPr>
              <a:t> als het besluitvormingsproces van de inspecteur zonder die schending een andere afloop zou kunnen hebben gehad.</a:t>
            </a:r>
          </a:p>
          <a:p>
            <a:pPr marL="0" indent="0">
              <a:buNone/>
            </a:pPr>
            <a:endParaRPr lang="nl-NL" i="1" dirty="0">
              <a:sym typeface="Wingdings" panose="05000000000000000000" pitchFamily="2" charset="2"/>
            </a:endParaRPr>
          </a:p>
          <a:p>
            <a:pPr marL="0" indent="0">
              <a:buNone/>
            </a:pPr>
            <a:r>
              <a:rPr lang="nl-NL" i="1" dirty="0">
                <a:sym typeface="Wingdings" panose="05000000000000000000" pitchFamily="2" charset="2"/>
              </a:rPr>
              <a:t>Voor dit oordeel is het voldoende te bewijzen dat wanneer de schending niet had plaatsgevonden, degene tot wie dat besluit is gericht </a:t>
            </a:r>
            <a:r>
              <a:rPr lang="nl-NL" i="1" u="sng" dirty="0">
                <a:sym typeface="Wingdings" panose="05000000000000000000" pitchFamily="2" charset="2"/>
              </a:rPr>
              <a:t>een inbreng had kunnen leveren</a:t>
            </a:r>
            <a:r>
              <a:rPr lang="nl-NL" i="1" dirty="0">
                <a:sym typeface="Wingdings" panose="05000000000000000000" pitchFamily="2" charset="2"/>
              </a:rPr>
              <a:t> die voor het vaststellen van dat besluit van belang was en waarvan </a:t>
            </a:r>
            <a:r>
              <a:rPr lang="nl-NL" i="1" u="sng" dirty="0">
                <a:sym typeface="Wingdings" panose="05000000000000000000" pitchFamily="2" charset="2"/>
              </a:rPr>
              <a:t>niet kan worden uitgesloten</a:t>
            </a:r>
            <a:r>
              <a:rPr lang="nl-NL" i="1" dirty="0">
                <a:sym typeface="Wingdings" panose="05000000000000000000" pitchFamily="2" charset="2"/>
              </a:rPr>
              <a:t> dat deze tot een besluitvormingsproces met een andere afloop had kunnen leiden (hierna: het andere-afloopcriterium).</a:t>
            </a:r>
          </a:p>
        </p:txBody>
      </p:sp>
    </p:spTree>
    <p:extLst>
      <p:ext uri="{BB962C8B-B14F-4D97-AF65-F5344CB8AC3E}">
        <p14:creationId xmlns:p14="http://schemas.microsoft.com/office/powerpoint/2010/main" val="19450587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Verdedigingsbeginsel in het kader van enkelvoudige belastingheffing</a:t>
            </a:r>
            <a:br>
              <a:rPr lang="nl-NL" dirty="0"/>
            </a:b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a:t>Ander aflooptoets </a:t>
            </a:r>
            <a:r>
              <a:rPr lang="nl-NL" dirty="0">
                <a:sym typeface="Wingdings" panose="05000000000000000000" pitchFamily="2" charset="2"/>
              </a:rPr>
              <a:t> ECLI:NL:HR:2023:1053</a:t>
            </a:r>
          </a:p>
          <a:p>
            <a:pPr marL="0" indent="0">
              <a:buNone/>
            </a:pPr>
            <a:endParaRPr lang="nl-NL" dirty="0">
              <a:sym typeface="Wingdings" panose="05000000000000000000" pitchFamily="2" charset="2"/>
            </a:endParaRPr>
          </a:p>
          <a:p>
            <a:pPr marL="0" indent="0">
              <a:buNone/>
            </a:pPr>
            <a:r>
              <a:rPr lang="nl-NL" i="1" dirty="0">
                <a:sym typeface="Wingdings" panose="05000000000000000000" pitchFamily="2" charset="2"/>
              </a:rPr>
              <a:t>4.6.2</a:t>
            </a:r>
          </a:p>
          <a:p>
            <a:pPr marL="0" indent="0">
              <a:buNone/>
            </a:pPr>
            <a:r>
              <a:rPr lang="nl-NL" i="1" dirty="0">
                <a:sym typeface="Wingdings" panose="05000000000000000000" pitchFamily="2" charset="2"/>
              </a:rPr>
              <a:t>(…) In deze zaak is dus van belang of belanghebbende, </a:t>
            </a:r>
            <a:r>
              <a:rPr lang="nl-NL" i="1" u="sng" dirty="0">
                <a:sym typeface="Wingdings" panose="05000000000000000000" pitchFamily="2" charset="2"/>
              </a:rPr>
              <a:t>niet zonder redelijke grond</a:t>
            </a:r>
            <a:r>
              <a:rPr lang="nl-NL" i="1" dirty="0">
                <a:sym typeface="Wingdings" panose="05000000000000000000" pitchFamily="2" charset="2"/>
              </a:rPr>
              <a:t>, had kunnen aanvoeren dat de Inspecteur de door hem bevonden feiten op een andere wijze had moeten waarderen en interpreteren dan hij heeft gedaan dan wel dat de Inspecteur op basis daarvan niet tot ‘weten of had moeten weten van btw-fraude’ had kunnen concluderen. (…)</a:t>
            </a:r>
          </a:p>
        </p:txBody>
      </p:sp>
    </p:spTree>
    <p:extLst>
      <p:ext uri="{BB962C8B-B14F-4D97-AF65-F5344CB8AC3E}">
        <p14:creationId xmlns:p14="http://schemas.microsoft.com/office/powerpoint/2010/main" val="1058540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Verdedigingsbeginsel in het kader van enkelvoudige belastingheffing</a:t>
            </a:r>
            <a:br>
              <a:rPr lang="nl-NL" dirty="0"/>
            </a:b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dirty="0"/>
              <a:t>Ander aflooptoets </a:t>
            </a:r>
            <a:r>
              <a:rPr lang="nl-NL" dirty="0">
                <a:sym typeface="Wingdings" panose="05000000000000000000" pitchFamily="2" charset="2"/>
              </a:rPr>
              <a:t> ECLI:NL:HR:2023:1053</a:t>
            </a:r>
          </a:p>
          <a:p>
            <a:pPr marL="0" indent="0">
              <a:buNone/>
            </a:pPr>
            <a:endParaRPr lang="nl-NL" dirty="0">
              <a:sym typeface="Wingdings" panose="05000000000000000000" pitchFamily="2" charset="2"/>
            </a:endParaRPr>
          </a:p>
          <a:p>
            <a:pPr marL="0" indent="0">
              <a:buNone/>
            </a:pPr>
            <a:r>
              <a:rPr lang="nl-NL" i="1" dirty="0">
                <a:sym typeface="Wingdings" panose="05000000000000000000" pitchFamily="2" charset="2"/>
              </a:rPr>
              <a:t>4.6.3</a:t>
            </a:r>
          </a:p>
          <a:p>
            <a:pPr marL="0" indent="0">
              <a:buNone/>
            </a:pPr>
            <a:r>
              <a:rPr lang="nl-NL" i="1" dirty="0">
                <a:sym typeface="Wingdings" panose="05000000000000000000" pitchFamily="2" charset="2"/>
              </a:rPr>
              <a:t>(…) De Rechtbank heeft geoordeeld dat belanghebbende, afgezien van de leveringen die zij heeft verricht aan een van haar afnemers, niet wist van de btw-fraude en ook niet daarvan had moeten weten.</a:t>
            </a:r>
          </a:p>
          <a:p>
            <a:pPr marL="0" indent="0">
              <a:buNone/>
            </a:pPr>
            <a:r>
              <a:rPr lang="nl-NL" i="1" dirty="0">
                <a:sym typeface="Wingdings" panose="05000000000000000000" pitchFamily="2" charset="2"/>
              </a:rPr>
              <a:t>In het licht van deze oordelen komt de Hoge Raad tot de slotsom dat de onderhavige feitelijke omstandigheden en de juridische duiding ervan zodanig waren dat het besluitvormingsproces van de Inspecteur zonder schending van het Unierechtelijke verdedigingsbeginsel </a:t>
            </a:r>
            <a:r>
              <a:rPr lang="nl-NL" i="1" u="sng" dirty="0">
                <a:sym typeface="Wingdings" panose="05000000000000000000" pitchFamily="2" charset="2"/>
              </a:rPr>
              <a:t>een andere afloop zou kunnen hebben gehad.</a:t>
            </a:r>
            <a:r>
              <a:rPr lang="nl-NL" i="1" dirty="0">
                <a:sym typeface="Wingdings" panose="05000000000000000000" pitchFamily="2" charset="2"/>
              </a:rPr>
              <a:t> (…)</a:t>
            </a:r>
          </a:p>
          <a:p>
            <a:pPr marL="0" indent="0">
              <a:buNone/>
            </a:pPr>
            <a:r>
              <a:rPr lang="nl-NL" i="1" dirty="0">
                <a:sym typeface="Wingdings" panose="05000000000000000000" pitchFamily="2" charset="2"/>
              </a:rPr>
              <a:t>Bij toetsing aan het andere-afloopcriterium </a:t>
            </a:r>
            <a:r>
              <a:rPr lang="nl-NL" i="1" u="sng" dirty="0">
                <a:sym typeface="Wingdings" panose="05000000000000000000" pitchFamily="2" charset="2"/>
              </a:rPr>
              <a:t>gaat het immers niet erom welke afloop uiteindelijk in rechte komt vast te staan.</a:t>
            </a:r>
          </a:p>
        </p:txBody>
      </p:sp>
    </p:spTree>
    <p:extLst>
      <p:ext uri="{BB962C8B-B14F-4D97-AF65-F5344CB8AC3E}">
        <p14:creationId xmlns:p14="http://schemas.microsoft.com/office/powerpoint/2010/main" val="24473095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Verdedigingsbeginsel in het kader van enkelvoudige belastingheffing</a:t>
            </a:r>
            <a:br>
              <a:rPr lang="nl-NL" dirty="0"/>
            </a:b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a:t>25 maart 2022, ECLI:NL:HR:2022:442</a:t>
            </a:r>
          </a:p>
          <a:p>
            <a:pPr marL="0" indent="0">
              <a:buNone/>
            </a:pPr>
            <a:endParaRPr lang="nl-NL" i="1" dirty="0"/>
          </a:p>
          <a:p>
            <a:pPr marL="0" indent="0">
              <a:buNone/>
            </a:pPr>
            <a:r>
              <a:rPr lang="nl-NL" i="1" dirty="0"/>
              <a:t>Een schending van het Unierechtelijke verdedigingsbeginsel leidt tot vernietiging van het bezwarende besluit als het besluitvormingsproces van de inspecteur zonder die schending een andere afloop zou kunnen hebben gehad.9 Bij het Hof heeft belanghebbende betoogd dat dit het geval is omdat </a:t>
            </a:r>
            <a:r>
              <a:rPr lang="nl-NL" i="1" u="sng" dirty="0"/>
              <a:t>de naheffingsaanslag is verminderd bij de uitspraak op bezwaar</a:t>
            </a:r>
            <a:r>
              <a:rPr lang="nl-NL" i="1" dirty="0"/>
              <a:t>. Dit betoog slaagt. De hiervoor in 2.1.2 vermelde feiten laten geen andere gevolgtrekking toe dan dat het besluitvormingsproces zonder schending van het Unierechtelijke verdedigingsbeginsel een andere afloop zou kunnen hebben gehad.</a:t>
            </a:r>
          </a:p>
        </p:txBody>
      </p:sp>
    </p:spTree>
    <p:extLst>
      <p:ext uri="{BB962C8B-B14F-4D97-AF65-F5344CB8AC3E}">
        <p14:creationId xmlns:p14="http://schemas.microsoft.com/office/powerpoint/2010/main" val="9296610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Verdedigingsbeginsel in het kader van enkelvoudige belastingheffing</a:t>
            </a:r>
            <a:br>
              <a:rPr lang="nl-NL" dirty="0"/>
            </a:br>
            <a:endParaRPr lang="nl-NL" dirty="0"/>
          </a:p>
        </p:txBody>
      </p:sp>
      <p:sp>
        <p:nvSpPr>
          <p:cNvPr id="3" name="Tijdelijke aanduiding voor inhoud 2"/>
          <p:cNvSpPr>
            <a:spLocks noGrp="1"/>
          </p:cNvSpPr>
          <p:nvPr>
            <p:ph idx="1"/>
          </p:nvPr>
        </p:nvSpPr>
        <p:spPr/>
        <p:txBody>
          <a:bodyPr>
            <a:normAutofit fontScale="55000" lnSpcReduction="20000"/>
          </a:bodyPr>
          <a:lstStyle/>
          <a:p>
            <a:pPr marL="0" indent="0">
              <a:buNone/>
            </a:pPr>
            <a:r>
              <a:rPr lang="nl-NL" dirty="0"/>
              <a:t>Resumé: Wanneer schending verdedigingsbeginsel?</a:t>
            </a:r>
          </a:p>
          <a:p>
            <a:pPr marL="0" indent="0">
              <a:buNone/>
            </a:pPr>
            <a:endParaRPr lang="nl-NL" dirty="0"/>
          </a:p>
          <a:p>
            <a:r>
              <a:rPr lang="nl-NL" dirty="0"/>
              <a:t>Indien niet wordt gevraagd een zienswijze in te brengen voor opleggen van de aanslag (samenvattend);</a:t>
            </a:r>
          </a:p>
          <a:p>
            <a:pPr marL="0" indent="0">
              <a:buNone/>
            </a:pPr>
            <a:endParaRPr lang="nl-NL" dirty="0"/>
          </a:p>
          <a:p>
            <a:pPr marL="0" indent="0">
              <a:buNone/>
            </a:pPr>
            <a:r>
              <a:rPr lang="nl-NL" dirty="0"/>
              <a:t>1. De belastingplichtige moet tijdig de gelegenheid krijgen om op het voornemen van de inspecteur te reageren;</a:t>
            </a:r>
          </a:p>
          <a:p>
            <a:pPr marL="0" indent="0">
              <a:buNone/>
            </a:pPr>
            <a:r>
              <a:rPr lang="nl-NL" dirty="0"/>
              <a:t>2. De belastingplichtige moet expliciet worden gewezen op de mogelijkheid om te kunnen reageren op het voornemen van de inspecteur om een aanslag op te leggen;</a:t>
            </a:r>
          </a:p>
          <a:p>
            <a:pPr marL="0" indent="0">
              <a:buNone/>
            </a:pPr>
            <a:r>
              <a:rPr lang="nl-NL" dirty="0"/>
              <a:t>3. De inspecteur moet in zijn voornemen voldoende nauwkeurig de elementen vermelden die hij ten grondslag legt aan de aangekondigde naheffingsaanslag omzetbelasting.</a:t>
            </a:r>
          </a:p>
          <a:p>
            <a:pPr marL="0" indent="0">
              <a:buNone/>
            </a:pPr>
            <a:endParaRPr lang="nl-NL" dirty="0"/>
          </a:p>
          <a:p>
            <a:pPr marL="0" indent="0">
              <a:buNone/>
            </a:pPr>
            <a:r>
              <a:rPr lang="nl-NL" dirty="0"/>
              <a:t>Vernietiging van de belastingaanslag: Indien je slaagt voor </a:t>
            </a:r>
            <a:r>
              <a:rPr lang="nl-NL" dirty="0" err="1"/>
              <a:t>de‘Andere</a:t>
            </a:r>
            <a:r>
              <a:rPr lang="nl-NL" dirty="0"/>
              <a:t> afloop-toets’, voor feitelijke en juridische standpunten (denk aan gegrond bezwaar of compromis).</a:t>
            </a:r>
          </a:p>
          <a:p>
            <a:pPr marL="0" indent="0">
              <a:buNone/>
            </a:pPr>
            <a:endParaRPr lang="nl-NL" dirty="0"/>
          </a:p>
          <a:p>
            <a:pPr marL="0" indent="0">
              <a:buNone/>
            </a:pPr>
            <a:r>
              <a:rPr lang="nl-NL" dirty="0"/>
              <a:t>Pleitbaarheid van de standpunten.</a:t>
            </a:r>
          </a:p>
          <a:p>
            <a:pPr marL="0" indent="0">
              <a:buNone/>
            </a:pPr>
            <a:endParaRPr lang="nl-NL" dirty="0"/>
          </a:p>
          <a:p>
            <a:pPr marL="0" indent="0">
              <a:buNone/>
            </a:pPr>
            <a:r>
              <a:rPr lang="nl-NL" dirty="0"/>
              <a:t>Zienswijze: reactietermijn en/of hoorzitting.</a:t>
            </a:r>
          </a:p>
          <a:p>
            <a:pPr marL="0" indent="0">
              <a:buNone/>
            </a:pPr>
            <a:endParaRPr lang="nl-NL" dirty="0"/>
          </a:p>
        </p:txBody>
      </p:sp>
    </p:spTree>
    <p:extLst>
      <p:ext uri="{BB962C8B-B14F-4D97-AF65-F5344CB8AC3E}">
        <p14:creationId xmlns:p14="http://schemas.microsoft.com/office/powerpoint/2010/main" val="32566406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Verdedigingsbeginsel in het kader van enkelvoudige belastingheffing</a:t>
            </a:r>
            <a:br>
              <a:rPr lang="nl-NL" dirty="0"/>
            </a:b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a:t>Strategische overweging:</a:t>
            </a:r>
          </a:p>
          <a:p>
            <a:pPr marL="0" indent="0">
              <a:buNone/>
            </a:pPr>
            <a:endParaRPr lang="nl-NL" dirty="0"/>
          </a:p>
          <a:p>
            <a:pPr marL="0" indent="0">
              <a:buNone/>
            </a:pPr>
            <a:r>
              <a:rPr lang="nl-NL" dirty="0"/>
              <a:t>Wanneer bezig je het standpunt dat het verdedigingsbeginsel is geschonden?</a:t>
            </a:r>
          </a:p>
          <a:p>
            <a:pPr>
              <a:buFontTx/>
              <a:buChar char="-"/>
            </a:pPr>
            <a:r>
              <a:rPr lang="nl-NL" dirty="0"/>
              <a:t>Als je mag reageren op het rapport boekenonderzoek?</a:t>
            </a:r>
          </a:p>
          <a:p>
            <a:pPr>
              <a:buFontTx/>
              <a:buChar char="-"/>
            </a:pPr>
            <a:r>
              <a:rPr lang="nl-NL" dirty="0" err="1"/>
              <a:t>Bezwaarsfase</a:t>
            </a:r>
            <a:r>
              <a:rPr lang="nl-NL" dirty="0"/>
              <a:t>?</a:t>
            </a:r>
          </a:p>
          <a:p>
            <a:pPr>
              <a:buFontTx/>
              <a:buChar char="-"/>
            </a:pPr>
            <a:r>
              <a:rPr lang="nl-NL" dirty="0"/>
              <a:t>Beroepsfase?</a:t>
            </a:r>
          </a:p>
          <a:p>
            <a:pPr>
              <a:buFontTx/>
              <a:buChar char="-"/>
            </a:pPr>
            <a:r>
              <a:rPr lang="nl-NL" dirty="0"/>
              <a:t>Anders…?</a:t>
            </a:r>
          </a:p>
          <a:p>
            <a:pPr marL="0" indent="0">
              <a:buNone/>
            </a:pPr>
            <a:endParaRPr lang="nl-NL" dirty="0"/>
          </a:p>
        </p:txBody>
      </p:sp>
    </p:spTree>
    <p:extLst>
      <p:ext uri="{BB962C8B-B14F-4D97-AF65-F5344CB8AC3E}">
        <p14:creationId xmlns:p14="http://schemas.microsoft.com/office/powerpoint/2010/main" val="3122474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Verzend- en ontvangsttheorie</a:t>
            </a:r>
          </a:p>
        </p:txBody>
      </p:sp>
      <p:sp>
        <p:nvSpPr>
          <p:cNvPr id="3" name="Tijdelijke aanduiding voor inhoud 2"/>
          <p:cNvSpPr>
            <a:spLocks noGrp="1"/>
          </p:cNvSpPr>
          <p:nvPr>
            <p:ph idx="1"/>
          </p:nvPr>
        </p:nvSpPr>
        <p:spPr/>
        <p:txBody>
          <a:bodyPr>
            <a:normAutofit fontScale="85000" lnSpcReduction="20000"/>
          </a:bodyPr>
          <a:lstStyle/>
          <a:p>
            <a:pPr marL="0" indent="0">
              <a:buNone/>
            </a:pPr>
            <a:r>
              <a:rPr lang="nl-NL" dirty="0"/>
              <a:t>Hoge Raad, 17 juni 2022, ECLI:NL:HR:2022:875</a:t>
            </a:r>
          </a:p>
          <a:p>
            <a:pPr marL="0" indent="0">
              <a:buNone/>
            </a:pPr>
            <a:endParaRPr lang="nl-NL" dirty="0"/>
          </a:p>
          <a:p>
            <a:pPr marL="0" indent="0">
              <a:buNone/>
            </a:pPr>
            <a:r>
              <a:rPr lang="nl-NL" dirty="0"/>
              <a:t>Verzend- en ontvangsttheorie, hoe zit dat ook alweer?</a:t>
            </a:r>
          </a:p>
          <a:p>
            <a:pPr marL="0" indent="0">
              <a:buNone/>
            </a:pPr>
            <a:endParaRPr lang="nl-NL" dirty="0"/>
          </a:p>
          <a:p>
            <a:pPr marL="0" indent="0">
              <a:buNone/>
            </a:pPr>
            <a:r>
              <a:rPr lang="nl-NL" dirty="0"/>
              <a:t>Bewijslastverdeling?</a:t>
            </a:r>
          </a:p>
          <a:p>
            <a:pPr marL="0" indent="0">
              <a:buNone/>
            </a:pPr>
            <a:endParaRPr lang="nl-NL" dirty="0"/>
          </a:p>
          <a:p>
            <a:pPr marL="0" indent="0">
              <a:buNone/>
            </a:pPr>
            <a:r>
              <a:rPr lang="nl-NL" dirty="0"/>
              <a:t>Aannemelijk maken dat het stuk is aangeboden aan een postvervoerbedrijf;</a:t>
            </a:r>
          </a:p>
          <a:p>
            <a:pPr marL="0" indent="0">
              <a:buNone/>
            </a:pPr>
            <a:endParaRPr lang="nl-NL" dirty="0"/>
          </a:p>
          <a:p>
            <a:pPr marL="0" indent="0">
              <a:buNone/>
            </a:pPr>
            <a:r>
              <a:rPr lang="nl-NL" dirty="0"/>
              <a:t>Hoe zit het met de boete?</a:t>
            </a:r>
          </a:p>
          <a:p>
            <a:pPr marL="0" indent="0">
              <a:buNone/>
            </a:pPr>
            <a:endParaRPr lang="nl-NL" dirty="0"/>
          </a:p>
          <a:p>
            <a:pPr marL="0" indent="0">
              <a:buNone/>
            </a:pPr>
            <a:r>
              <a:rPr lang="nl-NL" dirty="0"/>
              <a:t>Indien het besluit een boetebeschikking betreft waartegen vóór 1 augustus 2019 bezwaar of beroep is aangetekend, die verzending overtuigend aan te tonen</a:t>
            </a:r>
          </a:p>
        </p:txBody>
      </p:sp>
    </p:spTree>
    <p:extLst>
      <p:ext uri="{BB962C8B-B14F-4D97-AF65-F5344CB8AC3E}">
        <p14:creationId xmlns:p14="http://schemas.microsoft.com/office/powerpoint/2010/main" val="19932522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pPr marL="0" indent="0">
              <a:buNone/>
            </a:pPr>
            <a:endParaRPr lang="nl-NL" dirty="0"/>
          </a:p>
          <a:p>
            <a:pPr marL="0" indent="0">
              <a:buNone/>
            </a:pPr>
            <a:endParaRPr lang="nl-NL" dirty="0"/>
          </a:p>
          <a:p>
            <a:pPr marL="0" indent="0">
              <a:buNone/>
            </a:pPr>
            <a:endParaRPr lang="nl-NL" dirty="0"/>
          </a:p>
          <a:p>
            <a:pPr marL="0" indent="0" algn="ctr">
              <a:buNone/>
            </a:pPr>
            <a:r>
              <a:rPr lang="nl-NL" dirty="0"/>
              <a:t>Vergrijpboetes en pleitbaar standpunt</a:t>
            </a:r>
          </a:p>
        </p:txBody>
      </p:sp>
    </p:spTree>
    <p:extLst>
      <p:ext uri="{BB962C8B-B14F-4D97-AF65-F5344CB8AC3E}">
        <p14:creationId xmlns:p14="http://schemas.microsoft.com/office/powerpoint/2010/main" val="19913046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Vergrijpboetes en pleitbaar standpunt</a:t>
            </a:r>
          </a:p>
        </p:txBody>
      </p:sp>
      <p:sp>
        <p:nvSpPr>
          <p:cNvPr id="3" name="Tijdelijke aanduiding voor inhoud 2"/>
          <p:cNvSpPr>
            <a:spLocks noGrp="1"/>
          </p:cNvSpPr>
          <p:nvPr>
            <p:ph idx="1"/>
          </p:nvPr>
        </p:nvSpPr>
        <p:spPr/>
        <p:txBody>
          <a:bodyPr>
            <a:normAutofit lnSpcReduction="10000"/>
          </a:bodyPr>
          <a:lstStyle/>
          <a:p>
            <a:pPr marL="0" indent="0">
              <a:buNone/>
            </a:pPr>
            <a:r>
              <a:rPr lang="nl-NL" dirty="0"/>
              <a:t>Eerst even dit:</a:t>
            </a:r>
          </a:p>
          <a:p>
            <a:pPr marL="0" indent="0">
              <a:buNone/>
            </a:pPr>
            <a:endParaRPr lang="nl-NL" dirty="0"/>
          </a:p>
          <a:p>
            <a:pPr marL="0" indent="0">
              <a:buNone/>
            </a:pPr>
            <a:r>
              <a:rPr lang="nl-NL" dirty="0"/>
              <a:t>Geldt een beroep tegen de aanslag, ook als beroep tegen de boete?</a:t>
            </a:r>
          </a:p>
          <a:p>
            <a:pPr marL="0" indent="0">
              <a:buNone/>
            </a:pPr>
            <a:endParaRPr lang="nl-NL" dirty="0"/>
          </a:p>
          <a:p>
            <a:pPr marL="0" indent="0">
              <a:buNone/>
            </a:pPr>
            <a:r>
              <a:rPr lang="nl-NL" dirty="0"/>
              <a:t>ECLI:NL:HR:2022:1116, rechtsoverweging 2.3.2:</a:t>
            </a:r>
          </a:p>
          <a:p>
            <a:pPr marL="0" indent="0">
              <a:buNone/>
            </a:pPr>
            <a:endParaRPr lang="nl-NL" dirty="0"/>
          </a:p>
          <a:p>
            <a:pPr marL="0" indent="0">
              <a:buNone/>
            </a:pPr>
            <a:r>
              <a:rPr lang="nl-NL" dirty="0"/>
              <a:t>Aangezien uit het beroepschrift in cassatie niet het tegendeel blijkt, moet het cassatieberoep op grond van artikel 24a, lid 2, AWR, in samenhang gelezen met artikel 28, lid 6, AWR, geacht worden mede te zijn gericht tegen de beslissing van het Hof om de boete te verminderen.</a:t>
            </a:r>
          </a:p>
          <a:p>
            <a:pPr marL="0" indent="0">
              <a:buNone/>
            </a:pPr>
            <a:endParaRPr lang="nl-NL" dirty="0"/>
          </a:p>
        </p:txBody>
      </p:sp>
    </p:spTree>
    <p:extLst>
      <p:ext uri="{BB962C8B-B14F-4D97-AF65-F5344CB8AC3E}">
        <p14:creationId xmlns:p14="http://schemas.microsoft.com/office/powerpoint/2010/main" val="7543680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Vergrijpboetes en pleitbaar standpunt</a:t>
            </a:r>
          </a:p>
        </p:txBody>
      </p:sp>
      <p:sp>
        <p:nvSpPr>
          <p:cNvPr id="3" name="Tijdelijke aanduiding voor inhoud 2"/>
          <p:cNvSpPr>
            <a:spLocks noGrp="1"/>
          </p:cNvSpPr>
          <p:nvPr>
            <p:ph idx="1"/>
          </p:nvPr>
        </p:nvSpPr>
        <p:spPr/>
        <p:txBody>
          <a:bodyPr/>
          <a:lstStyle/>
          <a:p>
            <a:r>
              <a:rPr lang="nl-NL" dirty="0"/>
              <a:t>‘Aannemelijk maken’</a:t>
            </a:r>
          </a:p>
          <a:p>
            <a:endParaRPr lang="nl-NL" dirty="0"/>
          </a:p>
          <a:p>
            <a:r>
              <a:rPr lang="nl-NL" dirty="0"/>
              <a:t>‘zich ervan bewust moeten zijn’</a:t>
            </a:r>
          </a:p>
          <a:p>
            <a:endParaRPr lang="nl-NL" dirty="0"/>
          </a:p>
          <a:p>
            <a:r>
              <a:rPr lang="nl-NL" dirty="0"/>
              <a:t>‘Hadden moeten weten dat voldoening op aangifte onjuist was’</a:t>
            </a:r>
          </a:p>
          <a:p>
            <a:endParaRPr lang="nl-NL" dirty="0"/>
          </a:p>
        </p:txBody>
      </p:sp>
    </p:spTree>
    <p:extLst>
      <p:ext uri="{BB962C8B-B14F-4D97-AF65-F5344CB8AC3E}">
        <p14:creationId xmlns:p14="http://schemas.microsoft.com/office/powerpoint/2010/main" val="22329696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Vergrijpboetes en pleitbaar standpunt</a:t>
            </a:r>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dirty="0"/>
              <a:t>ECLI:NL:HR:2022:124</a:t>
            </a:r>
          </a:p>
          <a:p>
            <a:pPr marL="0" indent="0">
              <a:buNone/>
            </a:pPr>
            <a:endParaRPr lang="nl-NL" dirty="0"/>
          </a:p>
          <a:p>
            <a:pPr marL="0" indent="0">
              <a:buNone/>
            </a:pPr>
            <a:r>
              <a:rPr lang="nl-NL" i="1" dirty="0"/>
              <a:t>‘De omstandigheid dat de belastingplichtige </a:t>
            </a:r>
            <a:r>
              <a:rPr lang="nl-NL" i="1" u="sng" dirty="0"/>
              <a:t>had moeten weten </a:t>
            </a:r>
            <a:r>
              <a:rPr lang="nl-NL" i="1" dirty="0"/>
              <a:t>dat zijn voldoening op aangifte onjuist was, </a:t>
            </a:r>
            <a:r>
              <a:rPr lang="nl-NL" i="1" u="sng" dirty="0"/>
              <a:t>brengt immers niet mee dat hem de voor opzet vereiste bewustheid </a:t>
            </a:r>
            <a:r>
              <a:rPr lang="nl-NL" i="1" dirty="0"/>
              <a:t>met betrekking tot die onjuistheid kan worden verweten.2Verder kunnen de omstandigheden dat belanghebbende geen openheid van zaken heeft gegeven en dat hij het laakbare van zijn gedragingen niet heeft ingezien, niet bijdragen aan het oordeel dat hij bewust fouten heeft gemaakt.</a:t>
            </a:r>
          </a:p>
          <a:p>
            <a:pPr marL="0" indent="0">
              <a:buNone/>
            </a:pPr>
            <a:endParaRPr lang="nl-NL" i="1" dirty="0"/>
          </a:p>
          <a:p>
            <a:pPr marL="0" indent="0">
              <a:buNone/>
            </a:pPr>
            <a:r>
              <a:rPr lang="nl-NL" i="1" dirty="0"/>
              <a:t>Verder kunnen de omstandigheden dat belanghebbende </a:t>
            </a:r>
            <a:r>
              <a:rPr lang="nl-NL" i="1" u="sng" dirty="0"/>
              <a:t>geen openheid van zaken </a:t>
            </a:r>
            <a:r>
              <a:rPr lang="nl-NL" i="1" dirty="0"/>
              <a:t>heeft gegeven en dat hij </a:t>
            </a:r>
            <a:r>
              <a:rPr lang="nl-NL" i="1" u="sng" dirty="0"/>
              <a:t>het laakbare van zijn gedragingen niet heeft ingezien</a:t>
            </a:r>
            <a:r>
              <a:rPr lang="nl-NL" i="1" dirty="0"/>
              <a:t>, niet bijdragen aan het oordeel dat hij bewust fouten heeft gemaakt’</a:t>
            </a:r>
          </a:p>
          <a:p>
            <a:pPr marL="0" indent="0">
              <a:buNone/>
            </a:pPr>
            <a:endParaRPr lang="nl-NL" dirty="0"/>
          </a:p>
        </p:txBody>
      </p:sp>
    </p:spTree>
    <p:extLst>
      <p:ext uri="{BB962C8B-B14F-4D97-AF65-F5344CB8AC3E}">
        <p14:creationId xmlns:p14="http://schemas.microsoft.com/office/powerpoint/2010/main" val="38600926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Vergrijpboetes en pleitbaar standpunt</a:t>
            </a:r>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dirty="0"/>
              <a:t>ECLI:NL:HR:2022:526</a:t>
            </a:r>
          </a:p>
          <a:p>
            <a:pPr marL="0" indent="0">
              <a:buNone/>
            </a:pPr>
            <a:endParaRPr lang="nl-NL" dirty="0"/>
          </a:p>
          <a:p>
            <a:pPr marL="0" indent="0">
              <a:buNone/>
            </a:pPr>
            <a:r>
              <a:rPr lang="nl-NL" dirty="0"/>
              <a:t>Uitgangspunt is artikel 6 EVRM;</a:t>
            </a:r>
          </a:p>
          <a:p>
            <a:pPr marL="0" indent="0">
              <a:buNone/>
            </a:pPr>
            <a:r>
              <a:rPr lang="nl-NL" dirty="0"/>
              <a:t>Verzwaarde bewijslast voor de inspecteur;</a:t>
            </a:r>
          </a:p>
          <a:p>
            <a:pPr marL="0" indent="0">
              <a:buNone/>
            </a:pPr>
            <a:r>
              <a:rPr lang="nl-NL" dirty="0"/>
              <a:t>Overtuigend een vergrijp aantonen (dus geen aannemelijk maken, bewust had moeten zijn, etc. etc.);</a:t>
            </a:r>
          </a:p>
          <a:p>
            <a:pPr marL="0" indent="0">
              <a:buNone/>
            </a:pPr>
            <a:r>
              <a:rPr lang="nl-NL" dirty="0"/>
              <a:t>Bij twijfel, voordeel voor de belastingplichtige.</a:t>
            </a:r>
          </a:p>
          <a:p>
            <a:pPr marL="0" indent="0">
              <a:buNone/>
            </a:pPr>
            <a:r>
              <a:rPr lang="nl-NL" dirty="0"/>
              <a:t>Geldt zowel voor opzet als voor grove schuld </a:t>
            </a:r>
            <a:r>
              <a:rPr lang="nl-NL" dirty="0">
                <a:sym typeface="Wingdings" panose="05000000000000000000" pitchFamily="2" charset="2"/>
              </a:rPr>
              <a:t> ECLI:NL:HR:2023:492</a:t>
            </a:r>
          </a:p>
          <a:p>
            <a:pPr marL="0" indent="0">
              <a:buNone/>
            </a:pPr>
            <a:endParaRPr lang="nl-NL" dirty="0"/>
          </a:p>
          <a:p>
            <a:pPr marL="0" indent="0">
              <a:buNone/>
            </a:pPr>
            <a:r>
              <a:rPr lang="nl-NL" b="1" dirty="0"/>
              <a:t>Herhaling: ECLI:NL:HR:2023:97</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38373088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Vergrijpboetes en pleitbaar standpunt</a:t>
            </a:r>
          </a:p>
        </p:txBody>
      </p:sp>
      <p:sp>
        <p:nvSpPr>
          <p:cNvPr id="3" name="Tijdelijke aanduiding voor inhoud 2"/>
          <p:cNvSpPr>
            <a:spLocks noGrp="1"/>
          </p:cNvSpPr>
          <p:nvPr>
            <p:ph idx="1"/>
          </p:nvPr>
        </p:nvSpPr>
        <p:spPr/>
        <p:txBody>
          <a:bodyPr>
            <a:normAutofit/>
          </a:bodyPr>
          <a:lstStyle/>
          <a:p>
            <a:r>
              <a:rPr lang="nl-NL" dirty="0">
                <a:sym typeface="Wingdings" panose="05000000000000000000" pitchFamily="2" charset="2"/>
              </a:rPr>
              <a:t>ECLI:NL:HR:2023:492 - </a:t>
            </a:r>
            <a:r>
              <a:rPr lang="nl-NL" dirty="0"/>
              <a:t>Geldt zowel voor opzet als voor grove schuld;</a:t>
            </a:r>
          </a:p>
          <a:p>
            <a:pPr marL="0" indent="0">
              <a:buNone/>
            </a:pPr>
            <a:endParaRPr lang="nl-NL" dirty="0"/>
          </a:p>
          <a:p>
            <a:r>
              <a:rPr lang="nl-NL" dirty="0"/>
              <a:t>ECLI:NL:HR:2023:1336 – </a:t>
            </a:r>
            <a:r>
              <a:rPr lang="nl-NL" i="1" dirty="0"/>
              <a:t>‘de enkele omstandigheid dat de ten onrechte niet-aangegeven inkomsten aanzienlijk zijn, kan echter niet de conclusie rechtvaardigen dat de belastingplichtige met opzet een onjuiste aangifte heeft gedaan, ook niet in de vorm van voorwaardelijk opzet.’</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36097407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Vergrijpboetes en pleitbaar standpunt</a:t>
            </a:r>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dirty="0"/>
              <a:t>ECLI:NL:HR:2022:526</a:t>
            </a:r>
          </a:p>
          <a:p>
            <a:pPr marL="0" indent="0">
              <a:buNone/>
            </a:pPr>
            <a:endParaRPr lang="nl-NL" dirty="0"/>
          </a:p>
          <a:p>
            <a:pPr marL="0" indent="0">
              <a:buNone/>
            </a:pPr>
            <a:r>
              <a:rPr lang="nl-NL" dirty="0"/>
              <a:t>Betekenis voor de praktijk?</a:t>
            </a:r>
          </a:p>
          <a:p>
            <a:pPr marL="0" indent="0">
              <a:buNone/>
            </a:pPr>
            <a:endParaRPr lang="nl-NL" dirty="0"/>
          </a:p>
          <a:p>
            <a:pPr marL="0" indent="0">
              <a:buNone/>
            </a:pPr>
            <a:r>
              <a:rPr lang="nl-NL" dirty="0"/>
              <a:t>De inspecteur moet dus aan de bak. Hij zal overtuigend bewijs moeten verzamelen en voorleggen aan de rechter ter onderbouwing van een vergrijpboete. Meer dan hij nu in de praktijk pleegt te doen. De rechter zal op zijn beurt daar kritisch naar moeten kijken en moeten beoordelen of de verzamelde en vastgestelde feiten overtuigend zijn om een boete te rechtvaardigen. Hiertoe moeten wij de rechter dwingen.</a:t>
            </a:r>
          </a:p>
          <a:p>
            <a:pPr marL="0" indent="0">
              <a:buNone/>
            </a:pPr>
            <a:endParaRPr lang="nl-NL" dirty="0"/>
          </a:p>
          <a:p>
            <a:pPr marL="0" indent="0">
              <a:buNone/>
            </a:pPr>
            <a:r>
              <a:rPr lang="nl-NL" dirty="0"/>
              <a:t>Zie: ECLI:NL:RBGEL:2022:2289 en ECLI:NL:RBGEL:2022:2290</a:t>
            </a:r>
          </a:p>
          <a:p>
            <a:pPr marL="0" indent="0">
              <a:buNone/>
            </a:pPr>
            <a:endParaRPr lang="nl-NL" dirty="0"/>
          </a:p>
        </p:txBody>
      </p:sp>
    </p:spTree>
    <p:extLst>
      <p:ext uri="{BB962C8B-B14F-4D97-AF65-F5344CB8AC3E}">
        <p14:creationId xmlns:p14="http://schemas.microsoft.com/office/powerpoint/2010/main" val="21102118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Vergrijpboetes en pleitbaar standpunt</a:t>
            </a:r>
          </a:p>
        </p:txBody>
      </p:sp>
      <p:sp>
        <p:nvSpPr>
          <p:cNvPr id="3" name="Tijdelijke aanduiding voor inhoud 2"/>
          <p:cNvSpPr>
            <a:spLocks noGrp="1"/>
          </p:cNvSpPr>
          <p:nvPr>
            <p:ph idx="1"/>
          </p:nvPr>
        </p:nvSpPr>
        <p:spPr/>
        <p:txBody>
          <a:bodyPr>
            <a:normAutofit fontScale="62500" lnSpcReduction="20000"/>
          </a:bodyPr>
          <a:lstStyle/>
          <a:p>
            <a:pPr marL="0" indent="0">
              <a:buNone/>
            </a:pPr>
            <a:r>
              <a:rPr lang="nl-NL" b="1" u="sng" dirty="0"/>
              <a:t>Wel </a:t>
            </a:r>
            <a:r>
              <a:rPr lang="nl-NL" dirty="0"/>
              <a:t>voorwaardelijk opzet in ECLI:NL:HR:2022:1919, rechtsoverweging 3.2:</a:t>
            </a:r>
          </a:p>
          <a:p>
            <a:pPr marL="0" indent="0">
              <a:buNone/>
            </a:pPr>
            <a:endParaRPr lang="nl-NL" dirty="0"/>
          </a:p>
          <a:p>
            <a:pPr marL="0" indent="0">
              <a:buNone/>
            </a:pPr>
            <a:r>
              <a:rPr lang="nl-NL" i="1" dirty="0"/>
              <a:t>In onderdeel 4.21 van de bestreden uitspraak is overwogen:</a:t>
            </a:r>
          </a:p>
          <a:p>
            <a:pPr marL="0" indent="0">
              <a:buNone/>
            </a:pPr>
            <a:r>
              <a:rPr lang="nl-NL" i="1" dirty="0"/>
              <a:t>“Belanghebbende is bij het doen van de aangiften IB/PVV over de onderhavige jaren uitgegaan van bedragen aan inkoopkosten die niet onderbouwd, niet controleerbaar of verifieerbaar zijn. De inkoopkosten volgen ook niet uit een (deugdelijk) bijgehouden administratie. Door deze bedragen toch als inkoopkosten te verantwoorden heeft belanghebbende willens en wetens de aanmerkelijke kans aanvaard dat te weinig belasting wordt geheven, iets waarvan hij zich naar het oordeel van het hof ten tijde van het doen van aangifte bewust moet zijn geweest.”</a:t>
            </a:r>
          </a:p>
          <a:p>
            <a:pPr marL="0" indent="0">
              <a:buNone/>
            </a:pPr>
            <a:endParaRPr lang="nl-NL" dirty="0"/>
          </a:p>
          <a:p>
            <a:pPr marL="0" indent="0">
              <a:buNone/>
            </a:pPr>
            <a:r>
              <a:rPr lang="nl-NL" dirty="0"/>
              <a:t>Rechtsoverweging 3.3:</a:t>
            </a:r>
          </a:p>
          <a:p>
            <a:pPr marL="0" indent="0">
              <a:buNone/>
            </a:pPr>
            <a:endParaRPr lang="nl-NL" dirty="0"/>
          </a:p>
          <a:p>
            <a:pPr marL="0" indent="0">
              <a:buNone/>
            </a:pPr>
            <a:r>
              <a:rPr lang="nl-NL" i="1" dirty="0"/>
              <a:t>Hiermee heeft het Hof tot uitdrukking gebracht dat belanghebbende zich ten tijde van het doen van de aangiften bewust was van de omstandigheid dat de administratie waarop hij die aangifte baseerde zodanig ondeugdelijk was dat een overeenkomstig die aangifte vastgestelde aanslag te laag zou zijn, en dat hij door de aangifte niettemin zo te doen, willens een wetens de aanmerkelijke kans van die te lage aanslag heeft aanvaard.</a:t>
            </a:r>
          </a:p>
          <a:p>
            <a:pPr marL="0" indent="0">
              <a:buNone/>
            </a:pPr>
            <a:r>
              <a:rPr lang="nl-NL" i="1" dirty="0"/>
              <a:t>Dit oordeel geeft niet blijk van een onjuiste rechtsopvatting inzake het begrip (voorwaardelijk) opzet. Het is ook niet onvoldoende gemotiveerd. Het middel faalt.</a:t>
            </a:r>
          </a:p>
          <a:p>
            <a:pPr marL="0" indent="0">
              <a:buNone/>
            </a:pPr>
            <a:endParaRPr lang="nl-NL" dirty="0"/>
          </a:p>
        </p:txBody>
      </p:sp>
    </p:spTree>
    <p:extLst>
      <p:ext uri="{BB962C8B-B14F-4D97-AF65-F5344CB8AC3E}">
        <p14:creationId xmlns:p14="http://schemas.microsoft.com/office/powerpoint/2010/main" val="22967690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Vergrijpboetes en pleitbaar standpunt</a:t>
            </a:r>
          </a:p>
        </p:txBody>
      </p:sp>
      <p:sp>
        <p:nvSpPr>
          <p:cNvPr id="3" name="Tijdelijke aanduiding voor inhoud 2"/>
          <p:cNvSpPr>
            <a:spLocks noGrp="1"/>
          </p:cNvSpPr>
          <p:nvPr>
            <p:ph idx="1"/>
          </p:nvPr>
        </p:nvSpPr>
        <p:spPr/>
        <p:txBody>
          <a:bodyPr>
            <a:normAutofit/>
          </a:bodyPr>
          <a:lstStyle/>
          <a:p>
            <a:pPr marL="0" indent="0">
              <a:buNone/>
            </a:pPr>
            <a:r>
              <a:rPr lang="nl-NL" dirty="0"/>
              <a:t>Hoe gaat u hiermee om in de praktijk? Of wat te doen in de praktijk?</a:t>
            </a:r>
          </a:p>
          <a:p>
            <a:pPr marL="0" indent="0">
              <a:buNone/>
            </a:pPr>
            <a:endParaRPr lang="nl-NL" dirty="0"/>
          </a:p>
          <a:p>
            <a:pPr marL="0" indent="0">
              <a:buNone/>
            </a:pPr>
            <a:r>
              <a:rPr lang="nl-NL" dirty="0"/>
              <a:t>Als u een vragenbrief ontvangt?</a:t>
            </a:r>
          </a:p>
          <a:p>
            <a:pPr marL="0" indent="0">
              <a:buNone/>
            </a:pPr>
            <a:r>
              <a:rPr lang="nl-NL" dirty="0"/>
              <a:t>Tijdens een boekenonderzoek?</a:t>
            </a:r>
          </a:p>
          <a:p>
            <a:pPr marL="0" indent="0">
              <a:buNone/>
            </a:pPr>
            <a:r>
              <a:rPr lang="nl-NL" dirty="0"/>
              <a:t>Als u het boeterapport opvraagt?</a:t>
            </a:r>
          </a:p>
        </p:txBody>
      </p:sp>
    </p:spTree>
    <p:extLst>
      <p:ext uri="{BB962C8B-B14F-4D97-AF65-F5344CB8AC3E}">
        <p14:creationId xmlns:p14="http://schemas.microsoft.com/office/powerpoint/2010/main" val="28000524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Vergrijpboetes en pleitbaar standpunt</a:t>
            </a:r>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dirty="0"/>
              <a:t>Pleitbaar standpunt even opfrissen met Credit Suisse:</a:t>
            </a:r>
          </a:p>
          <a:p>
            <a:pPr marL="0" indent="0">
              <a:buNone/>
            </a:pPr>
            <a:endParaRPr lang="nl-NL" dirty="0"/>
          </a:p>
          <a:p>
            <a:pPr marL="0" indent="0">
              <a:buNone/>
            </a:pPr>
            <a:r>
              <a:rPr lang="nl-NL" dirty="0"/>
              <a:t>HR 21 april 2017, ECLI:HR:2017:638:</a:t>
            </a:r>
          </a:p>
          <a:p>
            <a:pPr marL="0" indent="0">
              <a:buNone/>
            </a:pPr>
            <a:endParaRPr lang="nl-NL" dirty="0"/>
          </a:p>
          <a:p>
            <a:pPr marL="0" indent="0">
              <a:buNone/>
            </a:pPr>
            <a:r>
              <a:rPr lang="nl-NL" dirty="0"/>
              <a:t>3.4.5. Indien een onjuiste belastingaangifte wordt gedaan, kan ter zake daarvan geen vergrijpboete als bedoeld in de artikelen 67d en 67e AWR worden opgelegd indien aan die aangifte een standpunt ten grondslag ligt dat gebaseerd kan worden op een pleitbare uitleg van het (fiscale) recht, in die zin dat de belastingplichtige ten tijde van het doen van die aangifte – naar objectieve maatstaven gemeten – redelijkerwijs kon en mocht menen dat deze uitleg en daarmee de door hem gedane aangifte juist was. </a:t>
            </a:r>
          </a:p>
          <a:p>
            <a:pPr marL="0" indent="0">
              <a:buNone/>
            </a:pPr>
            <a:endParaRPr lang="nl-NL" dirty="0"/>
          </a:p>
          <a:p>
            <a:pPr marL="0" indent="0">
              <a:buNone/>
            </a:pPr>
            <a:r>
              <a:rPr lang="nl-NL" dirty="0"/>
              <a:t>In een dergelijk geval kan niet worden gezegd dat het aan opzet of grove schuld van de belastingplichtige te wijten is dat die aangifte onjuist is dan wel dat daardoor te weinig belasting is geheven, ook al wordt het aan die aangifte ten grondslag liggende standpunt later door de rechter onjuist bevonden. Omdat de pleitbaarheid van dat standpunt naar objectieve maatstaven moet worden beoordeeld, en mede gelet op hetgeen hiervoor in 3.4.4 is vooropgesteld, is in dit verband niet van belang of de belastingplichtige bij het doen van de aangifte de pleitbare maar later onjuist bevonden uitleg voor ogen heeft gestaan.</a:t>
            </a:r>
          </a:p>
          <a:p>
            <a:pPr marL="0" indent="0">
              <a:buNone/>
            </a:pPr>
            <a:endParaRPr lang="nl-NL" dirty="0"/>
          </a:p>
        </p:txBody>
      </p:sp>
    </p:spTree>
    <p:extLst>
      <p:ext uri="{BB962C8B-B14F-4D97-AF65-F5344CB8AC3E}">
        <p14:creationId xmlns:p14="http://schemas.microsoft.com/office/powerpoint/2010/main" val="1252295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Verzend- en ontvangsttheorie</a:t>
            </a:r>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i="1" dirty="0"/>
              <a:t>ECLI:NL:HR:2022:875</a:t>
            </a:r>
          </a:p>
          <a:p>
            <a:endParaRPr lang="nl-NL" i="1" dirty="0"/>
          </a:p>
          <a:p>
            <a:pPr marL="0" indent="0">
              <a:buNone/>
            </a:pPr>
            <a:r>
              <a:rPr lang="nl-NL" i="1" dirty="0"/>
              <a:t>De Rechtbank heeft geoordeeld dat de Inspecteur de verzending van de uitspraak op bezwaar naar zowel belanghebbende als zijn toenmalige gemachtigde aannemelijk heeft gemaakt met het overleggen van een afdruk van het postregistratiesysteem. Uit de uitspraak van de Rechtbank noch de stukken van het geding kan echter worden afgeleid op welk stuk de Rechtbank hiermee doelt.</a:t>
            </a:r>
          </a:p>
          <a:p>
            <a:pPr marL="0" indent="0">
              <a:buNone/>
            </a:pPr>
            <a:endParaRPr lang="nl-NL" dirty="0"/>
          </a:p>
          <a:p>
            <a:pPr marL="0" indent="0">
              <a:buNone/>
            </a:pPr>
            <a:r>
              <a:rPr lang="nl-NL" dirty="0"/>
              <a:t>en</a:t>
            </a:r>
          </a:p>
          <a:p>
            <a:endParaRPr lang="nl-NL" dirty="0"/>
          </a:p>
          <a:p>
            <a:pPr marL="0" indent="0">
              <a:buNone/>
            </a:pPr>
            <a:r>
              <a:rPr lang="nl-NL" i="1" dirty="0"/>
              <a:t>Indien de Rechtbank heeft bedoeld te verwijzen naar het door de Inspecteur overgelegde verzendrapport (bijlage A bij de reactie van de Inspecteur van 13 november 2019 op een brief van belanghebbende van 11 oktober 2019), zoals de Staatssecretaris in het verweerschrift in cassatie stelt, geldt het volgende. Dit verzendrapport, in samenhang gelezen met de toelichting van de Inspecteur daarop, maakt niet duidelijk of de uitspraak op bezwaar aan PostNL of aan </a:t>
            </a:r>
            <a:r>
              <a:rPr lang="nl-NL" i="1" dirty="0" err="1"/>
              <a:t>Sandd</a:t>
            </a:r>
            <a:r>
              <a:rPr lang="nl-NL" i="1" dirty="0"/>
              <a:t> is aangeboden.</a:t>
            </a:r>
          </a:p>
          <a:p>
            <a:endParaRPr lang="nl-NL" dirty="0"/>
          </a:p>
        </p:txBody>
      </p:sp>
    </p:spTree>
    <p:extLst>
      <p:ext uri="{BB962C8B-B14F-4D97-AF65-F5344CB8AC3E}">
        <p14:creationId xmlns:p14="http://schemas.microsoft.com/office/powerpoint/2010/main" val="375979325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Vergrijpboetes en pleitbaar standpunt</a:t>
            </a:r>
          </a:p>
        </p:txBody>
      </p:sp>
      <p:sp>
        <p:nvSpPr>
          <p:cNvPr id="3" name="Tijdelijke aanduiding voor inhoud 2"/>
          <p:cNvSpPr>
            <a:spLocks noGrp="1"/>
          </p:cNvSpPr>
          <p:nvPr>
            <p:ph idx="1"/>
          </p:nvPr>
        </p:nvSpPr>
        <p:spPr/>
        <p:txBody>
          <a:bodyPr>
            <a:normAutofit fontScale="55000" lnSpcReduction="20000"/>
          </a:bodyPr>
          <a:lstStyle/>
          <a:p>
            <a:pPr marL="0" indent="0">
              <a:buNone/>
            </a:pPr>
            <a:r>
              <a:rPr lang="nl-NL" dirty="0"/>
              <a:t>HR 29-05-2020, ECLI:NL:HR:2020:970, BNB 2020/108 </a:t>
            </a:r>
          </a:p>
          <a:p>
            <a:pPr marL="0" indent="0">
              <a:buNone/>
            </a:pPr>
            <a:r>
              <a:rPr lang="nl-NL" dirty="0"/>
              <a:t>3.1.5 Van een pleitbaar standpunt als hiervoor in 3.1.4 bedoeld kan uitsluitend worden gesproken indien het een standpunt over de interpretatie van het (fiscale) recht betreft, </a:t>
            </a:r>
            <a:r>
              <a:rPr lang="nl-NL" u="sng" dirty="0"/>
              <a:t>dus om een – geheel of gedeeltelijk – rechtskundig standpunt</a:t>
            </a:r>
            <a:r>
              <a:rPr lang="nl-NL" dirty="0"/>
              <a:t>. Daaronder is mede te begrijpen de rechtskundige duiding van de feiten. Als de belastingplichtige door de rechtbank (geheel of gedeeltelijk) op rechtskundige gronden in het gelijk is gesteld, zal daarom in volgende instantie het ervoor moeten worden gehouden dat hij een pleitbaar standpunt innam.</a:t>
            </a:r>
          </a:p>
          <a:p>
            <a:pPr marL="0" indent="0">
              <a:buNone/>
            </a:pPr>
            <a:endParaRPr lang="nl-NL" dirty="0"/>
          </a:p>
          <a:p>
            <a:pPr marL="0" indent="0">
              <a:buNone/>
            </a:pPr>
            <a:r>
              <a:rPr lang="nl-NL" dirty="0"/>
              <a:t>3.1.6 Als het Hof met zijn hiervoor in 2.2.2 weergegeven oordelen heeft beoogd tot uitdrukking te brengen dat belanghebbende bij het doen van zijn aangifte voor de IB/PVV voor het jaar 2006 een pleitbaar standpunt heeft ingenomen omdat de Rechtbank oordeelde dat de Inspecteur een waardestijging van de (certificaten van) aandelen in de dochtervennootschap niet aannemelijk heeft gemaakt, geeft dat oordeel blijk van een onjuiste rechtsopvatting. </a:t>
            </a:r>
            <a:r>
              <a:rPr lang="nl-NL" u="sng" dirty="0"/>
              <a:t>Het oordeel van de Rechtbank is immers niet van rechtskundige aard aangezien daaraan </a:t>
            </a:r>
            <a:r>
              <a:rPr lang="nl-NL" b="1" u="sng" dirty="0"/>
              <a:t>uitsluitend</a:t>
            </a:r>
            <a:r>
              <a:rPr lang="nl-NL" u="sng" dirty="0"/>
              <a:t> ten grondslag liggen feitelijke vaststellingen over de waarde en de waardestijging van de (certificaten van) aandelen alsmede een waardering van de beschikbare bewijsmiddelen in dat verband.</a:t>
            </a:r>
          </a:p>
          <a:p>
            <a:pPr marL="0" indent="0">
              <a:buNone/>
            </a:pPr>
            <a:r>
              <a:rPr lang="nl-NL" dirty="0"/>
              <a:t>Als het Hof heeft bedoeld te oordelen dat vanwege het zojuist vermelde oordeel van de Rechtbank niet kan worden gezegd dat belanghebbende wist of zich ervan bewust moest zijn dat een aanzienlijk bedrag aan belasting niet zou worden geheven, is dat oordeel onvoldoende gemotiveerd. Het oordeel van de Rechtbank dat de waarde van de certificaten van aandelen in de dochtervennootschap niet was gestegen, hield in hoger beroep immers geen stand. Mede in het licht van de door de Inspecteur in hoger beroep aangevoerde feiten en omstandigheden, waaronder het hiervoor in 2.1.1 vermelde gegeven dat belanghebbende zelf deel uitmaakte van het team dat heeft onderzocht of het wenselijk was om de aandelen in de NV te verwerven, behoefde nadere motivering het oordeel van het Hof over de wetenschap of bewustheid van belanghebbende met betrekking tot de waarde van de (certificaten van) aandelen per 14 november 2006.</a:t>
            </a:r>
          </a:p>
          <a:p>
            <a:pPr marL="0" indent="0">
              <a:buNone/>
            </a:pPr>
            <a:endParaRPr lang="nl-NL" dirty="0"/>
          </a:p>
          <a:p>
            <a:pPr marL="0" indent="0">
              <a:buNone/>
            </a:pPr>
            <a:r>
              <a:rPr lang="nl-NL" dirty="0"/>
              <a:t>Feitelijk oordeel: net als in BNB 2012/25 kan met betrekking tot een louter feitelijke kwestie geen pleitbaar standpunt worden ingenomen.</a:t>
            </a:r>
          </a:p>
          <a:p>
            <a:pPr marL="0" indent="0">
              <a:buNone/>
            </a:pPr>
            <a:endParaRPr lang="nl-NL" dirty="0"/>
          </a:p>
        </p:txBody>
      </p:sp>
    </p:spTree>
    <p:extLst>
      <p:ext uri="{BB962C8B-B14F-4D97-AF65-F5344CB8AC3E}">
        <p14:creationId xmlns:p14="http://schemas.microsoft.com/office/powerpoint/2010/main" val="16800098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Vergrijpboetes en pleitbaar standpunt</a:t>
            </a:r>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dirty="0"/>
              <a:t>Voorbeelden pleitbaar standpunt:</a:t>
            </a:r>
          </a:p>
          <a:p>
            <a:pPr marL="0" indent="0">
              <a:buNone/>
            </a:pPr>
            <a:endParaRPr lang="nl-NL" dirty="0"/>
          </a:p>
          <a:p>
            <a:r>
              <a:rPr lang="nl-NL" dirty="0"/>
              <a:t>standpunt is pleitbaar als, objectief beschouwd, goede argumenten voor dat standpunt zijn aan te voeren (BNB 1998/201 en 1999/308)</a:t>
            </a:r>
          </a:p>
          <a:p>
            <a:r>
              <a:rPr lang="nl-NL" dirty="0"/>
              <a:t>steun in wetsgeschiedenis, doctrine of (lagere) rechtspraak (BNB 1992/275) kan standpunt pleitbaar maken</a:t>
            </a:r>
          </a:p>
          <a:p>
            <a:r>
              <a:rPr lang="nl-NL" dirty="0"/>
              <a:t>steun in (lagere) rechtspraak (BNB 1992/275 en 2013/63) maakt standpunt over rechtsvraag pleitbaar</a:t>
            </a:r>
          </a:p>
          <a:p>
            <a:r>
              <a:rPr lang="nl-NL" dirty="0"/>
              <a:t>als het gerechtshof anders over de zaak oordeelt dan de rechtbank doordat het de feiten anders vaststelt of het bewijs anders waardeert, leidt het voor belanghebbende gunstige oordeel van rechtbank niet tot de conclusie dat zijn standpunt pleitbaar is (BNB 2012/25)</a:t>
            </a:r>
          </a:p>
          <a:p>
            <a:r>
              <a:rPr lang="nl-NL" dirty="0"/>
              <a:t>of standpunt pleitbaar is, is in beginsel een rechtsvraag</a:t>
            </a:r>
          </a:p>
          <a:p>
            <a:r>
              <a:rPr lang="nl-NL" dirty="0"/>
              <a:t>beantwoording daarvan soms afhankelijk van de feiten (BNB 1998/201 inzake BPM van auto met Duits kenteken: goede argumenten voor standpunt dat woonplaats belanghebbende Duitsland is?); maar enkel de feiten kunnen geen pleitbaar standpunt opleveren (waardering certificaten, HR 29 mei 2020).</a:t>
            </a:r>
          </a:p>
          <a:p>
            <a:pPr marL="0" indent="0">
              <a:buNone/>
            </a:pPr>
            <a:endParaRPr lang="nl-NL" dirty="0"/>
          </a:p>
        </p:txBody>
      </p:sp>
    </p:spTree>
    <p:extLst>
      <p:ext uri="{BB962C8B-B14F-4D97-AF65-F5344CB8AC3E}">
        <p14:creationId xmlns:p14="http://schemas.microsoft.com/office/powerpoint/2010/main" val="215711455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Vergrijpboetes en pleitbaar standpunt</a:t>
            </a:r>
          </a:p>
        </p:txBody>
      </p:sp>
      <p:sp>
        <p:nvSpPr>
          <p:cNvPr id="3" name="Tijdelijke aanduiding voor inhoud 2"/>
          <p:cNvSpPr>
            <a:spLocks noGrp="1"/>
          </p:cNvSpPr>
          <p:nvPr>
            <p:ph idx="1"/>
          </p:nvPr>
        </p:nvSpPr>
        <p:spPr/>
        <p:txBody>
          <a:bodyPr>
            <a:normAutofit lnSpcReduction="10000"/>
          </a:bodyPr>
          <a:lstStyle/>
          <a:p>
            <a:pPr marL="0" indent="0">
              <a:buNone/>
            </a:pPr>
            <a:r>
              <a:rPr lang="nl-NL" dirty="0"/>
              <a:t>Is nog sprake van een pleitbaar standpunt:</a:t>
            </a:r>
          </a:p>
          <a:p>
            <a:pPr marL="0" indent="0">
              <a:buNone/>
            </a:pPr>
            <a:endParaRPr lang="nl-NL" dirty="0"/>
          </a:p>
          <a:p>
            <a:r>
              <a:rPr lang="nl-NL" dirty="0"/>
              <a:t>Indien een beetje wordt afgeweken van jurisprudentie van de Hoge Raad?</a:t>
            </a:r>
          </a:p>
          <a:p>
            <a:r>
              <a:rPr lang="nl-NL" dirty="0"/>
              <a:t>Indien er maar één mening is in de literatuur?</a:t>
            </a:r>
          </a:p>
          <a:p>
            <a:r>
              <a:rPr lang="nl-NL" dirty="0"/>
              <a:t>Indien de fiscus op voorhand mededeelt hoe de aangifte ingediend zou moeten worden?</a:t>
            </a:r>
          </a:p>
          <a:p>
            <a:pPr marL="0" indent="0">
              <a:buNone/>
            </a:pPr>
            <a:endParaRPr lang="nl-NL" dirty="0"/>
          </a:p>
          <a:p>
            <a:pPr marL="0" indent="0">
              <a:buNone/>
            </a:pPr>
            <a:r>
              <a:rPr lang="nl-NL" dirty="0"/>
              <a:t>Invulling vage norm: standpunt gauw pleitbaar: let op standpunt moet wel in perspectief van bepaling passen.</a:t>
            </a:r>
          </a:p>
          <a:p>
            <a:pPr marL="0" indent="0">
              <a:buNone/>
            </a:pPr>
            <a:endParaRPr lang="nl-NL" dirty="0"/>
          </a:p>
        </p:txBody>
      </p:sp>
    </p:spTree>
    <p:extLst>
      <p:ext uri="{BB962C8B-B14F-4D97-AF65-F5344CB8AC3E}">
        <p14:creationId xmlns:p14="http://schemas.microsoft.com/office/powerpoint/2010/main" val="11718019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Vergrijpboetes en pleitbaar standpunt</a:t>
            </a:r>
          </a:p>
        </p:txBody>
      </p:sp>
      <p:sp>
        <p:nvSpPr>
          <p:cNvPr id="3" name="Tijdelijke aanduiding voor inhoud 2"/>
          <p:cNvSpPr>
            <a:spLocks noGrp="1"/>
          </p:cNvSpPr>
          <p:nvPr>
            <p:ph idx="1"/>
          </p:nvPr>
        </p:nvSpPr>
        <p:spPr/>
        <p:txBody>
          <a:bodyPr>
            <a:normAutofit fontScale="85000" lnSpcReduction="20000"/>
          </a:bodyPr>
          <a:lstStyle/>
          <a:p>
            <a:pPr marL="0" indent="0">
              <a:buNone/>
            </a:pPr>
            <a:r>
              <a:rPr lang="nl-NL" b="1" u="sng" dirty="0"/>
              <a:t>Casus</a:t>
            </a:r>
          </a:p>
          <a:p>
            <a:pPr marL="0" indent="0">
              <a:buNone/>
            </a:pPr>
            <a:endParaRPr lang="nl-NL" dirty="0"/>
          </a:p>
          <a:p>
            <a:pPr marL="0" indent="0">
              <a:buNone/>
            </a:pPr>
            <a:r>
              <a:rPr lang="nl-NL" dirty="0"/>
              <a:t>Stel je komt bij het opmaken van de jaarstukken tot de conclusie dat te weinig omzetbelasting is afgedragen. De omzetbelastingschuld wordt vermeld in de aangifte vennootschapsbelasting. Is voldaan aan de meldplicht op grond van artikel 10a AWR?</a:t>
            </a:r>
          </a:p>
          <a:p>
            <a:pPr marL="0" indent="0">
              <a:buNone/>
            </a:pPr>
            <a:endParaRPr lang="nl-NL" dirty="0"/>
          </a:p>
          <a:p>
            <a:pPr marL="0" indent="0">
              <a:buNone/>
            </a:pPr>
            <a:r>
              <a:rPr lang="nl-NL" dirty="0"/>
              <a:t>Zo ja, dan geen boete op grond van artikel 10a AWR.</a:t>
            </a:r>
          </a:p>
          <a:p>
            <a:pPr marL="0" indent="0">
              <a:buNone/>
            </a:pPr>
            <a:endParaRPr lang="nl-NL" dirty="0"/>
          </a:p>
          <a:p>
            <a:pPr marL="0" indent="0">
              <a:buNone/>
            </a:pPr>
            <a:r>
              <a:rPr lang="nl-NL" dirty="0"/>
              <a:t>Antwoord: </a:t>
            </a:r>
          </a:p>
          <a:p>
            <a:pPr marL="0" indent="0">
              <a:buNone/>
            </a:pPr>
            <a:endParaRPr lang="nl-NL" dirty="0"/>
          </a:p>
          <a:p>
            <a:pPr marL="0" indent="0">
              <a:buNone/>
            </a:pPr>
            <a:r>
              <a:rPr lang="nl-NL" dirty="0"/>
              <a:t>Nee, wel pleitbaar standpunt zodat geen ruimte is voor een boete op grond van artikel 10a AWR. </a:t>
            </a:r>
            <a:r>
              <a:rPr lang="nl-NL" dirty="0">
                <a:sym typeface="Wingdings" panose="05000000000000000000" pitchFamily="2" charset="2"/>
              </a:rPr>
              <a:t> ECLI:NL:HR:2023:491</a:t>
            </a:r>
            <a:endParaRPr lang="nl-NL" dirty="0"/>
          </a:p>
        </p:txBody>
      </p:sp>
    </p:spTree>
    <p:extLst>
      <p:ext uri="{BB962C8B-B14F-4D97-AF65-F5344CB8AC3E}">
        <p14:creationId xmlns:p14="http://schemas.microsoft.com/office/powerpoint/2010/main" val="25446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arn(inVertical)">
                                      <p:cBhvr>
                                        <p:cTn id="23" dur="500"/>
                                        <p:tgtEl>
                                          <p:spTgt spid="3">
                                            <p:txEl>
                                              <p:pRg st="6" end="6"/>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barn(inVertical)">
                                      <p:cBhvr>
                                        <p:cTn id="2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650BC9-A841-4C1E-A2DE-37CA505A0A54}"/>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88F12AB8-5050-4415-9D0C-3AFA1FB53841}"/>
              </a:ext>
            </a:extLst>
          </p:cNvPr>
          <p:cNvSpPr>
            <a:spLocks noGrp="1"/>
          </p:cNvSpPr>
          <p:nvPr>
            <p:ph idx="1"/>
          </p:nvPr>
        </p:nvSpPr>
        <p:spPr/>
        <p:txBody>
          <a:bodyPr/>
          <a:lstStyle/>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lgn="ctr">
              <a:buNone/>
            </a:pPr>
            <a:r>
              <a:rPr lang="nl-NL" dirty="0"/>
              <a:t>Vergrijpboetes en </a:t>
            </a:r>
            <a:r>
              <a:rPr lang="nl-NL" dirty="0" err="1"/>
              <a:t>wils</a:t>
            </a:r>
            <a:r>
              <a:rPr lang="nl-NL" dirty="0"/>
              <a:t>(on)afhankelijk materiaal</a:t>
            </a:r>
          </a:p>
        </p:txBody>
      </p:sp>
    </p:spTree>
    <p:extLst>
      <p:ext uri="{BB962C8B-B14F-4D97-AF65-F5344CB8AC3E}">
        <p14:creationId xmlns:p14="http://schemas.microsoft.com/office/powerpoint/2010/main" val="186229582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Vergrijpboetes en </a:t>
            </a:r>
            <a:r>
              <a:rPr lang="nl-NL" dirty="0" err="1"/>
              <a:t>wils</a:t>
            </a:r>
            <a:r>
              <a:rPr lang="nl-NL" dirty="0"/>
              <a:t>(on)afhankelijk bewijsmateriaal</a:t>
            </a:r>
          </a:p>
        </p:txBody>
      </p:sp>
      <p:sp>
        <p:nvSpPr>
          <p:cNvPr id="3" name="Tijdelijke aanduiding voor inhoud 2"/>
          <p:cNvSpPr>
            <a:spLocks noGrp="1"/>
          </p:cNvSpPr>
          <p:nvPr>
            <p:ph idx="1"/>
          </p:nvPr>
        </p:nvSpPr>
        <p:spPr/>
        <p:txBody>
          <a:bodyPr>
            <a:normAutofit lnSpcReduction="10000"/>
          </a:bodyPr>
          <a:lstStyle/>
          <a:p>
            <a:pPr marL="0" indent="0">
              <a:buNone/>
            </a:pPr>
            <a:r>
              <a:rPr lang="nl-NL" dirty="0"/>
              <a:t>De Legé vs. The Netherlands</a:t>
            </a:r>
          </a:p>
          <a:p>
            <a:pPr marL="0" indent="0">
              <a:buNone/>
            </a:pPr>
            <a:endParaRPr lang="nl-NL" dirty="0"/>
          </a:p>
          <a:p>
            <a:pPr marL="0" indent="0">
              <a:buNone/>
            </a:pPr>
            <a:r>
              <a:rPr lang="nl-NL" dirty="0"/>
              <a:t>In een uitvoerig arrest zet het EHRM uiteen wat het in dit soort zaken onder wilsonafhankelijk en wilsafhankelijk materiaal verstaat. Mits onder dwang afgegeven door de verdachte belastingplichtige, mag wilsafhankelijk materiaal alleen gebruikt worden voor het opleggen van aanslagen maar niet voor zogeheten punitieve doeleinden. Slechts als de autoriteiten specifiek het oog hebben op bepaalde stukken en ook vaststaat dat die stukken al bestaan, is er sprake van wilsonafhankelijk materiaal. Het EHRM spreekt in dit verband van ‘</a:t>
            </a:r>
            <a:r>
              <a:rPr lang="nl-NL" dirty="0" err="1"/>
              <a:t>specific</a:t>
            </a:r>
            <a:r>
              <a:rPr lang="nl-NL" dirty="0"/>
              <a:t> pre-</a:t>
            </a:r>
            <a:r>
              <a:rPr lang="nl-NL" dirty="0" err="1"/>
              <a:t>existing</a:t>
            </a:r>
            <a:r>
              <a:rPr lang="nl-NL" dirty="0"/>
              <a:t> </a:t>
            </a:r>
            <a:r>
              <a:rPr lang="nl-NL" dirty="0" err="1"/>
              <a:t>documents</a:t>
            </a:r>
            <a:r>
              <a:rPr lang="nl-NL" dirty="0"/>
              <a:t>´.</a:t>
            </a:r>
          </a:p>
          <a:p>
            <a:pPr marL="0" indent="0">
              <a:buNone/>
            </a:pPr>
            <a:endParaRPr lang="nl-NL" dirty="0"/>
          </a:p>
        </p:txBody>
      </p:sp>
    </p:spTree>
    <p:extLst>
      <p:ext uri="{BB962C8B-B14F-4D97-AF65-F5344CB8AC3E}">
        <p14:creationId xmlns:p14="http://schemas.microsoft.com/office/powerpoint/2010/main" val="2544188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Vergrijpboetes en </a:t>
            </a:r>
            <a:r>
              <a:rPr lang="nl-NL" dirty="0" err="1"/>
              <a:t>wils</a:t>
            </a:r>
            <a:r>
              <a:rPr lang="nl-NL" dirty="0"/>
              <a:t>(on)afhankelijk bewijsmateriaal</a:t>
            </a:r>
          </a:p>
        </p:txBody>
      </p:sp>
      <p:sp>
        <p:nvSpPr>
          <p:cNvPr id="3" name="Tijdelijke aanduiding voor inhoud 2"/>
          <p:cNvSpPr>
            <a:spLocks noGrp="1"/>
          </p:cNvSpPr>
          <p:nvPr>
            <p:ph idx="1"/>
          </p:nvPr>
        </p:nvSpPr>
        <p:spPr/>
        <p:txBody>
          <a:bodyPr>
            <a:normAutofit/>
          </a:bodyPr>
          <a:lstStyle/>
          <a:p>
            <a:pPr marL="0" indent="0">
              <a:buNone/>
            </a:pPr>
            <a:r>
              <a:rPr lang="nl-NL" dirty="0"/>
              <a:t>Transfer pricing </a:t>
            </a:r>
            <a:r>
              <a:rPr lang="nl-NL" dirty="0">
                <a:sym typeface="Wingdings" panose="05000000000000000000" pitchFamily="2" charset="2"/>
              </a:rPr>
              <a:t></a:t>
            </a:r>
            <a:r>
              <a:rPr lang="nl-NL" dirty="0"/>
              <a:t> zie British American Tobacco-zaak, ECLI:NL:RBNHO:2023:12635</a:t>
            </a:r>
          </a:p>
          <a:p>
            <a:pPr marL="0" indent="0">
              <a:buNone/>
            </a:pPr>
            <a:endParaRPr lang="nl-NL" dirty="0"/>
          </a:p>
          <a:p>
            <a:pPr marL="0" indent="0">
              <a:buNone/>
            </a:pPr>
            <a:r>
              <a:rPr lang="nl-NL" dirty="0"/>
              <a:t>1. Transfer-pricing-rapporten worden makkelijk opzij gezet;</a:t>
            </a:r>
          </a:p>
          <a:p>
            <a:pPr marL="0" indent="0">
              <a:buNone/>
            </a:pPr>
            <a:r>
              <a:rPr lang="nl-NL" dirty="0"/>
              <a:t>2. Op basis van wilsafhankelijk materiaal komt de rechtbank tot een bewezenverklaring</a:t>
            </a:r>
          </a:p>
          <a:p>
            <a:pPr marL="0" indent="0">
              <a:buNone/>
            </a:pPr>
            <a:endParaRPr lang="nl-NL" dirty="0"/>
          </a:p>
          <a:p>
            <a:pPr marL="0" indent="0">
              <a:buNone/>
            </a:pPr>
            <a:r>
              <a:rPr lang="nl-NL" dirty="0"/>
              <a:t>Zie ook: ECLI:NL:GHDHA:2023:2466.</a:t>
            </a:r>
          </a:p>
          <a:p>
            <a:pPr marL="0" indent="0">
              <a:buNone/>
            </a:pPr>
            <a:endParaRPr lang="nl-NL" dirty="0"/>
          </a:p>
        </p:txBody>
      </p:sp>
    </p:spTree>
    <p:extLst>
      <p:ext uri="{BB962C8B-B14F-4D97-AF65-F5344CB8AC3E}">
        <p14:creationId xmlns:p14="http://schemas.microsoft.com/office/powerpoint/2010/main" val="320539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Vergrijpboetes en </a:t>
            </a:r>
            <a:r>
              <a:rPr lang="nl-NL" dirty="0" err="1"/>
              <a:t>wils</a:t>
            </a:r>
            <a:r>
              <a:rPr lang="nl-NL" dirty="0"/>
              <a:t>(on)afhankelijk bewijsmateriaal</a:t>
            </a:r>
          </a:p>
        </p:txBody>
      </p:sp>
      <p:sp>
        <p:nvSpPr>
          <p:cNvPr id="3" name="Tijdelijke aanduiding voor inhoud 2"/>
          <p:cNvSpPr>
            <a:spLocks noGrp="1"/>
          </p:cNvSpPr>
          <p:nvPr>
            <p:ph idx="1"/>
          </p:nvPr>
        </p:nvSpPr>
        <p:spPr/>
        <p:txBody>
          <a:bodyPr>
            <a:normAutofit/>
          </a:bodyPr>
          <a:lstStyle/>
          <a:p>
            <a:pPr marL="0" indent="0">
              <a:buNone/>
            </a:pPr>
            <a:r>
              <a:rPr lang="nl-NL" dirty="0"/>
              <a:t>Hoe om te springen met wilsafhankelijk materiaal?</a:t>
            </a:r>
          </a:p>
          <a:p>
            <a:pPr marL="0" indent="0">
              <a:buNone/>
            </a:pPr>
            <a:endParaRPr lang="nl-NL" dirty="0"/>
          </a:p>
          <a:p>
            <a:pPr marL="0" indent="0">
              <a:buNone/>
            </a:pPr>
            <a:r>
              <a:rPr lang="nl-NL" dirty="0"/>
              <a:t>Onwetendheid in de praktijk.</a:t>
            </a:r>
          </a:p>
          <a:p>
            <a:pPr marL="0" indent="0">
              <a:buNone/>
            </a:pPr>
            <a:endParaRPr lang="nl-NL" dirty="0"/>
          </a:p>
          <a:p>
            <a:pPr marL="0" indent="0">
              <a:buNone/>
            </a:pPr>
            <a:r>
              <a:rPr lang="nl-NL" dirty="0"/>
              <a:t>Wat moet u wel/niet doen?</a:t>
            </a:r>
          </a:p>
          <a:p>
            <a:pPr marL="0" indent="0">
              <a:buNone/>
            </a:pPr>
            <a:endParaRPr lang="nl-NL" dirty="0"/>
          </a:p>
        </p:txBody>
      </p:sp>
    </p:spTree>
    <p:extLst>
      <p:ext uri="{BB962C8B-B14F-4D97-AF65-F5344CB8AC3E}">
        <p14:creationId xmlns:p14="http://schemas.microsoft.com/office/powerpoint/2010/main" val="1225029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normAutofit/>
          </a:bodyPr>
          <a:lstStyle/>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lgn="ctr">
              <a:buNone/>
            </a:pPr>
            <a:r>
              <a:rPr lang="nl-NL" dirty="0"/>
              <a:t>Varia</a:t>
            </a:r>
          </a:p>
        </p:txBody>
      </p:sp>
    </p:spTree>
    <p:extLst>
      <p:ext uri="{BB962C8B-B14F-4D97-AF65-F5344CB8AC3E}">
        <p14:creationId xmlns:p14="http://schemas.microsoft.com/office/powerpoint/2010/main" val="245212257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Varia</a:t>
            </a:r>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b="1" dirty="0"/>
              <a:t>Overschrijding redelijke termijn</a:t>
            </a:r>
          </a:p>
          <a:p>
            <a:pPr marL="0" indent="0">
              <a:buNone/>
            </a:pPr>
            <a:r>
              <a:rPr lang="nl-NL" dirty="0"/>
              <a:t>Dient de coronatijd bij de berekening van de overschrijding van de redelijke termijn te worden bijgeteld?</a:t>
            </a:r>
          </a:p>
          <a:p>
            <a:pPr marL="0" indent="0">
              <a:buNone/>
            </a:pPr>
            <a:endParaRPr lang="nl-NL" dirty="0"/>
          </a:p>
          <a:p>
            <a:pPr marL="0" indent="0">
              <a:buNone/>
            </a:pPr>
            <a:r>
              <a:rPr lang="nl-NL" dirty="0"/>
              <a:t>ECLI:NL:HR:2023:190, rechtsoverweging 2.2.2</a:t>
            </a:r>
          </a:p>
          <a:p>
            <a:pPr marL="0" indent="0">
              <a:buNone/>
            </a:pPr>
            <a:r>
              <a:rPr lang="nl-NL" dirty="0"/>
              <a:t>Het hiervoor in 2.1 weergegeven oordeel van het Hof getuigt van een onjuiste rechtsopvatting. De uitbraak van het coronavirus in 2020 mag niet in algemene zin worden aangemerkt als een bijzondere omstandigheid die een verlenging rechtvaardigt van de termijn van berechting die in de regel als redelijk is aan te merken. </a:t>
            </a:r>
            <a:r>
              <a:rPr lang="nl-NL" b="1" dirty="0"/>
              <a:t>De uitbraak van het coronavirus vormt alleen een bijzondere omstandigheid als hiervoor bedoeld, indien partijen waren uitgenodigd voor een onderzoek ter zitting in de periode waarin de gerechtsgebouwen in verband met de uitbraak van dit virus waren gesloten (de periode 17 maart 2020 tot en met 10 mei 2020) en het onderzoek ter zitting daarom opnieuw moest worden gepland.2 </a:t>
            </a:r>
            <a:r>
              <a:rPr lang="nl-NL" dirty="0"/>
              <a:t>Uit de stukken van het geding blijkt niet dat partijen zijn uitgenodigd voor een onderzoek ter zitting in de hiervoor bedoelde periode van sluiting van de gerechtsgebouwen. Het Hof heeft de redelijke termijn van berechting in hoger beroep dan ook ten onrechte verlengd. Middel XI slaagt daarom.</a:t>
            </a:r>
          </a:p>
          <a:p>
            <a:pPr marL="0" indent="0">
              <a:buNone/>
            </a:pPr>
            <a:endParaRPr lang="nl-NL" dirty="0"/>
          </a:p>
        </p:txBody>
      </p:sp>
    </p:spTree>
    <p:extLst>
      <p:ext uri="{BB962C8B-B14F-4D97-AF65-F5344CB8AC3E}">
        <p14:creationId xmlns:p14="http://schemas.microsoft.com/office/powerpoint/2010/main" val="1628406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Verzend- en ontvangsttheorie</a:t>
            </a:r>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i="1" dirty="0"/>
              <a:t>2.7.1</a:t>
            </a:r>
          </a:p>
          <a:p>
            <a:pPr marL="0" indent="0">
              <a:buNone/>
            </a:pPr>
            <a:r>
              <a:rPr lang="nl-NL" i="1" dirty="0"/>
              <a:t>De stukken van het geding geven geen uitsluitsel erover aan welk postvervoerbedrijf de uitspraak op bezwaar is aangeboden. Dat betekent dat in deze zaak niet is komen vast te staan aan welk postvervoerbedrijf dit poststuk is aangeboden. De Inspecteur heeft daarom niet aannemelijk gemaakt en dus ook niet overtuigend aangetoond dat de uitspraak op bezwaar aan een postvervoerbedrijf is aangeboden voor verzending aan belanghebbende.</a:t>
            </a:r>
          </a:p>
          <a:p>
            <a:endParaRPr lang="nl-NL" i="1" dirty="0"/>
          </a:p>
          <a:p>
            <a:pPr marL="0" indent="0">
              <a:buNone/>
            </a:pPr>
            <a:r>
              <a:rPr lang="nl-NL" i="1" dirty="0"/>
              <a:t>2.7.2</a:t>
            </a:r>
          </a:p>
          <a:p>
            <a:pPr marL="0" indent="0">
              <a:buNone/>
            </a:pPr>
            <a:r>
              <a:rPr lang="nl-NL" i="1" dirty="0"/>
              <a:t>Dit brengt mee dat ervan moet worden uitgegaan dat die uitspraak niet op de in artikel 3:41 </a:t>
            </a:r>
            <a:r>
              <a:rPr lang="nl-NL" i="1" dirty="0" err="1"/>
              <a:t>Awb</a:t>
            </a:r>
            <a:r>
              <a:rPr lang="nl-NL" i="1" dirty="0"/>
              <a:t> bedoelde wijze is bekendgemaakt. De beroepstermijn van zes weken vangt dan pas aan op de dag waarop de belanghebbende een afschrift van die uitspraak onder ogen heeft gekregen.4 In een zodanig geval geldt dus niet de bij toepassing van artikel 6:11 </a:t>
            </a:r>
            <a:r>
              <a:rPr lang="nl-NL" i="1" dirty="0" err="1"/>
              <a:t>Awb</a:t>
            </a:r>
            <a:r>
              <a:rPr lang="nl-NL" i="1" dirty="0"/>
              <a:t> te stellen eis dat het beroep zo spoedig als redelijkerwijs mogelijk is ingesteld. Indien in een dergelijk geval de belanghebbende beroep instelt voordat hij de uitspraak op bezwaar onder ogen heeft gekregen, moet op grond van artikel 6:10, lid 1, letter a, </a:t>
            </a:r>
            <a:r>
              <a:rPr lang="nl-NL" i="1" dirty="0" err="1"/>
              <a:t>Awb</a:t>
            </a:r>
            <a:r>
              <a:rPr lang="nl-NL" i="1" dirty="0"/>
              <a:t> niet-ontvankelijkverklaring van het beroep achterwege blijven. Het staat dan immers vast dat op het tijdstip waarop het beroep werd ingesteld, de uitspraak op bezwaar al tot stand was gekomen.</a:t>
            </a:r>
          </a:p>
          <a:p>
            <a:endParaRPr lang="nl-NL" dirty="0"/>
          </a:p>
        </p:txBody>
      </p:sp>
    </p:spTree>
    <p:extLst>
      <p:ext uri="{BB962C8B-B14F-4D97-AF65-F5344CB8AC3E}">
        <p14:creationId xmlns:p14="http://schemas.microsoft.com/office/powerpoint/2010/main" val="397130993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Varia</a:t>
            </a:r>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b="1" dirty="0"/>
              <a:t>Procesrecht</a:t>
            </a:r>
          </a:p>
          <a:p>
            <a:pPr marL="0" indent="0">
              <a:buNone/>
            </a:pPr>
            <a:r>
              <a:rPr lang="nl-NL" dirty="0"/>
              <a:t>Door rechtbank niet behandelde stelling niet in hoger beroep uitdrukkelijk en ondubbelzinnig ingetrokken. Zie ECLI:NL:HR:2023:1168.</a:t>
            </a:r>
          </a:p>
          <a:p>
            <a:pPr marL="0" indent="0">
              <a:buNone/>
            </a:pPr>
            <a:endParaRPr lang="nl-NL" dirty="0"/>
          </a:p>
          <a:p>
            <a:pPr marL="0" indent="0">
              <a:buNone/>
            </a:pPr>
            <a:r>
              <a:rPr lang="nl-NL" dirty="0"/>
              <a:t>3.3</a:t>
            </a:r>
          </a:p>
          <a:p>
            <a:pPr marL="0" indent="0">
              <a:buNone/>
            </a:pPr>
            <a:r>
              <a:rPr lang="nl-NL" dirty="0"/>
              <a:t>Het tweede middel slaagt. Het Hof heeft geen oordeel gegeven over het door belanghebbende voor de Rechtbank gedane beroep op het vertrouwensbeginsel. Aangezien het Hof het primaire standpunt van belanghebbende had verworpen, was het gehouden diens – door de Rechtbank niet behandelde – subsidiaire beroep op het vertrouwensbeginsel alsnog te behandelen.2 Dat zou anders zijn indien belanghebbende bij de Rechtbank dan wel bij het Hof uitdrukkelijk en ondubbelzinnig zou hebben verklaard dat hij deze subsidiaire stelling intrekt. Uit de stukken van het geding volgt dat die situatie zich hier niet voordoet. De omstandigheid dat belanghebbende zijn beroep op het vertrouwensbeginsel in hoger beroep niet heeft herhaald, brengt niet mee dat hij dat beroep uitdrukkelijk en ondubbelzinnig heeft ingetrokken.3 Hetzelfde geldt voor de hiervoor in 2.5 genoemde verklaring van belanghebbende tijdens het onderzoek ter zitting van het Hof. Indien een procespartij verklaart dat het geschil is beperkt tot een bepaald punt, brengt dat namelijk op zichzelf niet mee dat zij daarmee een of meer andere, eerder door haar aangevoerde geschilpunten uitdrukkelijk en ondubbelzinnig laat varen</a:t>
            </a:r>
          </a:p>
          <a:p>
            <a:pPr marL="0" indent="0">
              <a:buNone/>
            </a:pPr>
            <a:endParaRPr lang="nl-NL" dirty="0"/>
          </a:p>
        </p:txBody>
      </p:sp>
    </p:spTree>
    <p:extLst>
      <p:ext uri="{BB962C8B-B14F-4D97-AF65-F5344CB8AC3E}">
        <p14:creationId xmlns:p14="http://schemas.microsoft.com/office/powerpoint/2010/main" val="39112683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Varia</a:t>
            </a:r>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b="1" dirty="0"/>
              <a:t>Vertrouwensbeginsel</a:t>
            </a:r>
          </a:p>
          <a:p>
            <a:pPr marL="0" indent="0">
              <a:buNone/>
            </a:pPr>
            <a:r>
              <a:rPr lang="nl-NL" dirty="0"/>
              <a:t>In rechte te beschermen vertrouwen dat een ingediende aangifte – onder het convenant – zal worden gevolgd zonder correctie?</a:t>
            </a:r>
          </a:p>
          <a:p>
            <a:pPr marL="0" indent="0">
              <a:buNone/>
            </a:pPr>
            <a:endParaRPr lang="nl-NL" dirty="0"/>
          </a:p>
          <a:p>
            <a:pPr marL="0" indent="0">
              <a:buNone/>
            </a:pPr>
            <a:r>
              <a:rPr lang="nl-NL" dirty="0"/>
              <a:t>ECLI:NL:HR:2023:26, rechtsoverweging 3.2.1:</a:t>
            </a:r>
          </a:p>
          <a:p>
            <a:pPr marL="0" indent="0">
              <a:buNone/>
            </a:pPr>
            <a:r>
              <a:rPr lang="nl-NL" i="1" dirty="0"/>
              <a:t>“Voor een geval als dit, waarin het </a:t>
            </a:r>
            <a:r>
              <a:rPr lang="nl-NL" b="1" i="1" u="sng" dirty="0"/>
              <a:t>niet gaat om als toezeggingen op te vatten expliciete uitlatingen </a:t>
            </a:r>
            <a:r>
              <a:rPr lang="nl-NL" i="1" dirty="0"/>
              <a:t>van de inspecteur, geldt het volgende. Voor het in rechte te beschermen vertrouwen dat de inspecteur een bepaalde toepassing zal geven aan wettelijke of andere door hem in acht te nemen algemene regels en op grond daarvan navordering achterwege zal laten, </a:t>
            </a:r>
            <a:r>
              <a:rPr lang="nl-NL" b="1" i="1" u="sng" dirty="0"/>
              <a:t>is méér vereist dan de enkele omstandigheid dat de aanslag met betrekking tot een bepaald punt is vastgesteld in overeenstemming met de aangifte.</a:t>
            </a:r>
            <a:r>
              <a:rPr lang="nl-NL" i="1" dirty="0"/>
              <a:t> Daarvoor zijn een of meer andere omstandigheden vereist die bij de belastingplichtige de indruk hebben kunnen wekken dat de vaststelling van de aanslag met betrekking tot dit punt berust op een bewuste standpuntbepaling van de inspecteur.3 Dit is niet anders in gevallen waarin de aanslag is vastgesteld in overeenstemming met een aangifte die namens de belastingplichtige is ingediend door een fiscaal dienstverlener die deelneemt aan horizontaal toezicht. Hetzelfde geldt voor een aangifte die is ingediend door of namens de belastingplichtige die deelneemt aan horizontaal toezicht.”</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75139550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Varia</a:t>
            </a:r>
          </a:p>
        </p:txBody>
      </p:sp>
      <p:sp>
        <p:nvSpPr>
          <p:cNvPr id="3" name="Tijdelijke aanduiding voor inhoud 2"/>
          <p:cNvSpPr>
            <a:spLocks noGrp="1"/>
          </p:cNvSpPr>
          <p:nvPr>
            <p:ph idx="1"/>
          </p:nvPr>
        </p:nvSpPr>
        <p:spPr/>
        <p:txBody>
          <a:bodyPr>
            <a:normAutofit fontScale="55000" lnSpcReduction="20000"/>
          </a:bodyPr>
          <a:lstStyle/>
          <a:p>
            <a:pPr marL="0" indent="0">
              <a:buNone/>
            </a:pPr>
            <a:r>
              <a:rPr lang="nl-NL" b="1" dirty="0"/>
              <a:t>Belastingrente</a:t>
            </a:r>
          </a:p>
          <a:p>
            <a:pPr marL="0" indent="0">
              <a:buNone/>
            </a:pPr>
            <a:r>
              <a:rPr lang="nl-NL" u="sng" dirty="0"/>
              <a:t>ECLI:NL:HR:2022:1673</a:t>
            </a:r>
            <a:r>
              <a:rPr lang="nl-NL" dirty="0"/>
              <a:t>, ECLI:NL:HR:2022:1869 en ECLI:NL:HR:2023:106.</a:t>
            </a:r>
          </a:p>
          <a:p>
            <a:pPr marL="0" indent="0">
              <a:buNone/>
            </a:pPr>
            <a:endParaRPr lang="nl-NL" dirty="0"/>
          </a:p>
          <a:p>
            <a:pPr marL="0" indent="0">
              <a:buNone/>
            </a:pPr>
            <a:r>
              <a:rPr lang="nl-NL" dirty="0"/>
              <a:t>3.3.1</a:t>
            </a:r>
          </a:p>
          <a:p>
            <a:r>
              <a:rPr lang="nl-NL" dirty="0"/>
              <a:t>Letterlijke toepassing van de belastingrenteregeling leidt ertoe dat in een geval als het onderhavige ter zake van een belastingaanslag ook belastingrente wordt berekend over een daarin begrepen bedrag en over een periode waarin de Belastingdienst al beschikte over dat belastingbedrag vanwege een voorlopige aanslag die eerder in dezelfde belasting is opgelegd aan dezelfde belastingplichtige voor hetzelfde belastingtijdvak. Bij tijdstipbelastingen kan eenzelfde gevolg optreden als eerder een voorlopige aanslag in dezelfde heffing aan dezelfde belastingplichtige is opgelegd voor hetzelfde belastbare feit.</a:t>
            </a:r>
          </a:p>
          <a:p>
            <a:endParaRPr lang="nl-NL" dirty="0"/>
          </a:p>
          <a:p>
            <a:pPr marL="0" indent="0">
              <a:buNone/>
            </a:pPr>
            <a:r>
              <a:rPr lang="nl-NL" dirty="0"/>
              <a:t>3.3.2</a:t>
            </a:r>
          </a:p>
          <a:p>
            <a:r>
              <a:rPr lang="nl-NL" dirty="0"/>
              <a:t>Gevolgen als hiervoor in 3.3.1 bedoeld kunnen niet worden aanvaard. Dat zou immers leiden tot een onverklaarbare afwijking van de regeling over verzuimrente in de </a:t>
            </a:r>
            <a:r>
              <a:rPr lang="nl-NL" dirty="0" err="1"/>
              <a:t>Awb</a:t>
            </a:r>
            <a:r>
              <a:rPr lang="nl-NL" dirty="0"/>
              <a:t>, waarbij de wetgever heeft willen aansluiten. Die regeling voorziet erin dat rente wordt berekend wanneer het bestuursorgaan of de burger in verzuim is. Een dergelijk verzuim ontstaat volgens artikel 4:97 </a:t>
            </a:r>
            <a:r>
              <a:rPr lang="nl-NL" dirty="0" err="1"/>
              <a:t>Awb</a:t>
            </a:r>
            <a:r>
              <a:rPr lang="nl-NL" dirty="0"/>
              <a:t> wanneer de schuldenaar niet binnen de voorgeschreven termijn heeft betaald.6 Het vergoeden van rente is bedoeld om het rentenadeel van de schuldeiser dat ontstaat door de te late betaling te compenseren.7 De verzuimrenteregeling in de </a:t>
            </a:r>
            <a:r>
              <a:rPr lang="nl-NL" dirty="0" err="1"/>
              <a:t>Awb</a:t>
            </a:r>
            <a:r>
              <a:rPr lang="nl-NL" dirty="0"/>
              <a:t> is gebaseerd op en verwijst naar artikel 6:119 BW. Daarin is bepaald dat het niet-voldoen van een vordering in geld leidt tot renteschade die gecompenseerd dient te worden. Deze verzuimrenteregelingen, waarbij de fiscale wetgever heeft willen aansluiten, veronderstellen derhalve een nog niet betaalde hoofdsom en te compenseren renteschade. </a:t>
            </a:r>
            <a:r>
              <a:rPr lang="nl-NL" b="1" u="sng" dirty="0"/>
              <a:t>Hoofdsom en renteschade ontbreken echter in een geval als het onderhavige voor zover het betreft de periode dat de Belastingdienst beschikte over het verschuldigde belastingbedrag</a:t>
            </a:r>
            <a:r>
              <a:rPr lang="nl-NL" dirty="0"/>
              <a:t>.</a:t>
            </a:r>
          </a:p>
          <a:p>
            <a:pPr marL="0" indent="0">
              <a:buNone/>
            </a:pPr>
            <a:endParaRPr lang="nl-NL" dirty="0"/>
          </a:p>
        </p:txBody>
      </p:sp>
    </p:spTree>
    <p:extLst>
      <p:ext uri="{BB962C8B-B14F-4D97-AF65-F5344CB8AC3E}">
        <p14:creationId xmlns:p14="http://schemas.microsoft.com/office/powerpoint/2010/main" val="23279606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Varia</a:t>
            </a:r>
          </a:p>
        </p:txBody>
      </p:sp>
      <p:sp>
        <p:nvSpPr>
          <p:cNvPr id="3" name="Tijdelijke aanduiding voor inhoud 2"/>
          <p:cNvSpPr>
            <a:spLocks noGrp="1"/>
          </p:cNvSpPr>
          <p:nvPr>
            <p:ph idx="1"/>
          </p:nvPr>
        </p:nvSpPr>
        <p:spPr/>
        <p:txBody>
          <a:bodyPr>
            <a:normAutofit fontScale="32500" lnSpcReduction="20000"/>
          </a:bodyPr>
          <a:lstStyle/>
          <a:p>
            <a:pPr marL="0" indent="0">
              <a:buNone/>
            </a:pPr>
            <a:r>
              <a:rPr lang="nl-NL" b="1" dirty="0"/>
              <a:t>Bestuurdersaansprakelijkheid</a:t>
            </a:r>
          </a:p>
          <a:p>
            <a:pPr marL="0" indent="0">
              <a:buNone/>
            </a:pPr>
            <a:r>
              <a:rPr lang="nl-NL" dirty="0"/>
              <a:t>Artikel 36 Invorderingswet</a:t>
            </a:r>
          </a:p>
          <a:p>
            <a:pPr marL="0" indent="0">
              <a:buNone/>
            </a:pPr>
            <a:r>
              <a:rPr lang="nl-NL" dirty="0"/>
              <a:t>1Hoofdelijk aansprakelijk is voor de loonbelasting, de omzetbelasting, de accijns, de verbruiksbelastingen van alcoholvrije dranken en van pruimtabak en snuiftabak, de in artikel 1 van de Wet belastingen op milieugrondslag genoemde belastingen en de kansspelbelasting verschuldigd door een rechtspersoonlijkheid bezittend lichaam in de zin van de Algemene wet inzake rijksbelastingen dat volledig rechtsbevoegd is, voor zover het aan de heffing van vennootschapsbelasting is onderworpen: ieder van de bestuurders overeenkomstig het bepaalde in de volgende leden.</a:t>
            </a:r>
          </a:p>
          <a:p>
            <a:pPr marL="0" indent="0">
              <a:buNone/>
            </a:pPr>
            <a:r>
              <a:rPr lang="nl-NL" dirty="0"/>
              <a:t>2Het lichaam als bedoeld in het eerste lid is verplicht om onverwijld nadat gebleken is dat het niet tot betaling van loonbelasting, omzetbelasting, accijns, verbruiksbelasting van alcoholvrije dranken, verbruiksbelasting van pruimtabak of snuiftabak, een van de in artikel 1 van de Wet belastingen op milieugrondslag genoemde belastingen of de kansspelbelasting in staat is, daarvan schriftelijk mededeling te doen aan de ontvanger en, indien de ontvanger dit verlangt, nadere inlichtingen te verstrekken en stukken over te leggen. Elke bestuurder is bevoegd om namens het lichaam aan deze verplichting te voldoen. Bij of krachtens algemene maatregel van bestuur worden nadere regels gesteld met betrekking tot de inhoud van de mededeling, de aard en de inhoud van de te verstrekken inlichtingen en de over te leggen stukken, alsmede de termijnen waarbinnen het doen van de mededeling, het verstrekken van de inlichtingen en het overleggen van de stukken dienen te geschieden.</a:t>
            </a:r>
          </a:p>
          <a:p>
            <a:pPr marL="0" indent="0">
              <a:buNone/>
            </a:pPr>
            <a:r>
              <a:rPr lang="nl-NL" dirty="0"/>
              <a:t>3Indien het lichaam op juiste wijze aan zijn in het tweede lid bedoelde verplichting heeft voldaan, is een bestuurder aansprakelijk indien aannemelijk is, dat het niet betalen van de belastingschuld het gevolg is van aan hem te wijten kennelijk onbehoorlijk bestuur in de periode van drie jaren, voorafgaande aan het tijdstip van de mededeling.</a:t>
            </a:r>
          </a:p>
          <a:p>
            <a:pPr marL="0" indent="0">
              <a:buNone/>
            </a:pPr>
            <a:r>
              <a:rPr lang="nl-NL" dirty="0"/>
              <a:t>4Indien het lichaam niet of niet op juiste wijze aan zijn in het tweede lid bedoelde verplichting heeft voldaan, is een bestuurder op de voet van het bepaalde in het derde lid aansprakelijk, met dien verstande dat wordt vermoed dat de niet betaling aan hem is te wijten en dat de periode van drie jaren wordt geacht in te gaan op het tijdstip waarop het lichaam in gebreke is. Tot de weerlegging van het vermoeden wordt slechts toegelaten de bestuurder die aannemelijk maakt dat het niet aan hem is te wijten dat het lichaam niet aan zijn in het tweede lid bedoelde verplichting heeft voldaan.</a:t>
            </a:r>
          </a:p>
          <a:p>
            <a:pPr marL="0" indent="0">
              <a:buNone/>
            </a:pPr>
            <a:r>
              <a:rPr lang="nl-NL" dirty="0"/>
              <a:t>5Voor de toepassing van dit artikel wordt onder bestuurder mede verstaan:</a:t>
            </a:r>
          </a:p>
          <a:p>
            <a:pPr marL="0" indent="0">
              <a:buNone/>
            </a:pPr>
            <a:r>
              <a:rPr lang="nl-NL" dirty="0"/>
              <a:t>a.de gewezen bestuurder tijdens wiens bestuur de belastingschuld is ontstaan;</a:t>
            </a:r>
          </a:p>
          <a:p>
            <a:pPr marL="0" indent="0">
              <a:buNone/>
            </a:pPr>
            <a:r>
              <a:rPr lang="nl-NL" dirty="0" err="1"/>
              <a:t>b.degene</a:t>
            </a:r>
            <a:r>
              <a:rPr lang="nl-NL" dirty="0"/>
              <a:t> ten aanzien van wie aannemelijk is dat hij het beleid van het lichaam heeft bepaald of mede heeft bepaald als ware hij bestuurder, met uitzondering van de door de rechter benoemde bewindvoerder;</a:t>
            </a:r>
          </a:p>
          <a:p>
            <a:pPr marL="0" indent="0">
              <a:buNone/>
            </a:pPr>
            <a:r>
              <a:rPr lang="nl-NL" dirty="0" err="1"/>
              <a:t>c.indien</a:t>
            </a:r>
            <a:r>
              <a:rPr lang="nl-NL" dirty="0"/>
              <a:t> een bestuurder van een lichaam een lichaam is in de zin van de Algemene wet inzake rijksbelastingen: ieder van de bestuurders van het laatstbedoelde lichaam.</a:t>
            </a:r>
          </a:p>
          <a:p>
            <a:pPr marL="0" indent="0">
              <a:buNone/>
            </a:pPr>
            <a:r>
              <a:rPr lang="nl-NL" dirty="0"/>
              <a:t>6De tweede volzin van het vierde lid is niet van toepassing op de gewezen bestuurder.</a:t>
            </a:r>
          </a:p>
          <a:p>
            <a:pPr marL="0" indent="0">
              <a:buNone/>
            </a:pPr>
            <a:r>
              <a:rPr lang="nl-NL" dirty="0"/>
              <a:t>7Voor de toepassing van dit artikel wordt onder belasting uitsluitend verstaan de belasting die het lichaam als inhoudingsplichtige of als ondernemer is verschuldigd.</a:t>
            </a:r>
          </a:p>
          <a:p>
            <a:pPr marL="0" indent="0">
              <a:buNone/>
            </a:pPr>
            <a:r>
              <a:rPr lang="nl-NL" dirty="0"/>
              <a:t>8Indien de bestuurder van het lichaam ingevolge dit artikel aansprakelijk is en niet in staat is tot betaling van zijn schuld </a:t>
            </a:r>
            <a:r>
              <a:rPr lang="nl-NL" dirty="0" err="1"/>
              <a:t>terzake</a:t>
            </a:r>
            <a:r>
              <a:rPr lang="nl-NL" dirty="0"/>
              <a:t>, zijn de door die bestuurder onverplicht verrichte rechtshandelingen waardoor de mogelijkheid tot verhaal op hem is verminderd, vernietigbaar en kan de ontvanger deze vernietigingsgrond inroepen, indien aannemelijk is dat deze rechtshandelingen geheel of nagenoeg geheel met dat oogmerk zijn verricht. Artikel 45, leden 4 en 5, van Boek 3 van het Burgerlijk Wetboek is van overeenkomstige toepassing.</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8045178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Varia</a:t>
            </a:r>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b="1" dirty="0"/>
              <a:t>Bestuurdersaansprakelijkheid</a:t>
            </a:r>
          </a:p>
          <a:p>
            <a:pPr marL="0" indent="0">
              <a:buNone/>
            </a:pPr>
            <a:endParaRPr lang="nl-NL" dirty="0"/>
          </a:p>
          <a:p>
            <a:pPr marL="0" indent="0">
              <a:buNone/>
            </a:pPr>
            <a:r>
              <a:rPr lang="nl-NL" dirty="0"/>
              <a:t>IS artikel 36 IW in strijd met het Europese evenredigheidsbeginsel?</a:t>
            </a:r>
          </a:p>
          <a:p>
            <a:pPr marL="0" indent="0">
              <a:buNone/>
            </a:pPr>
            <a:endParaRPr lang="nl-NL" dirty="0"/>
          </a:p>
          <a:p>
            <a:pPr marL="0" indent="0">
              <a:buNone/>
            </a:pPr>
            <a:r>
              <a:rPr lang="nl-NL" dirty="0"/>
              <a:t>ECLI:NL:HR:2023:1371</a:t>
            </a:r>
          </a:p>
          <a:p>
            <a:pPr marL="0" indent="0">
              <a:buNone/>
            </a:pPr>
            <a:endParaRPr lang="nl-NL" dirty="0"/>
          </a:p>
          <a:p>
            <a:pPr marL="0" indent="0">
              <a:buNone/>
            </a:pPr>
            <a:r>
              <a:rPr lang="nl-NL" dirty="0"/>
              <a:t>Gelet op hetgeen hiervoor in 5.9.2 en 5.9.3 is overwogen, is niet zeker of artikel 36, lid 4, IW 1990 in overeenstemming is met het Unierechtelijke evenredigheidsbeginsel voor zover het gaat om aansprakelijkheid voor omzetbelastingschulden. Daarom zal de Hoge Raad op de voet van artikel 267 VWEU de hierna in onderdeel 6 geformuleerde vragen voorleggen aan het Hof van Justitie</a:t>
            </a:r>
          </a:p>
          <a:p>
            <a:pPr marL="0" indent="0">
              <a:buNone/>
            </a:pPr>
            <a:endParaRPr lang="nl-NL" dirty="0"/>
          </a:p>
        </p:txBody>
      </p:sp>
    </p:spTree>
    <p:extLst>
      <p:ext uri="{BB962C8B-B14F-4D97-AF65-F5344CB8AC3E}">
        <p14:creationId xmlns:p14="http://schemas.microsoft.com/office/powerpoint/2010/main" val="33629319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8933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Verzend- en ontvangsttheorie</a:t>
            </a:r>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dirty="0"/>
              <a:t>Opnieuw arrest Hoge Raad;</a:t>
            </a:r>
          </a:p>
          <a:p>
            <a:pPr marL="0" indent="0">
              <a:buNone/>
            </a:pPr>
            <a:endParaRPr lang="nl-NL" dirty="0"/>
          </a:p>
          <a:p>
            <a:pPr marL="0" indent="0">
              <a:buNone/>
            </a:pPr>
            <a:r>
              <a:rPr lang="nl-NL" dirty="0"/>
              <a:t>Hoge Raad, 20 januari 2023, ECLI:NL:HR:2023:41</a:t>
            </a:r>
          </a:p>
          <a:p>
            <a:pPr marL="0" indent="0">
              <a:buNone/>
            </a:pPr>
            <a:endParaRPr lang="nl-NL" dirty="0"/>
          </a:p>
          <a:p>
            <a:pPr marL="0" indent="0">
              <a:buNone/>
            </a:pPr>
            <a:r>
              <a:rPr lang="nl-NL" dirty="0"/>
              <a:t>De eerste klacht richt zich tegen het hiervoor in 2.1.3 weergegeven oordeel van de Rechtbank. Die klacht slaagt. In het geval de verzending van een belastingaanslag door de belanghebbende wordt betwist, dient de inspecteur niet alleen aannemelijk te maken dat deze aanslag naar het juiste adres is verzonden, maar ook aan welk postvervoerbedrijf die aanslag voor verzending is aangeboden.1 Zoals is vermeld in het in cassatie ingediende verweerschrift maken de door de Inspecteur bij de Rechtbank overgelegde verzendrapporten niet duidelijk of de aanslagen ter verzending zijn aangeboden aan PostNL of aan </a:t>
            </a:r>
            <a:r>
              <a:rPr lang="nl-NL" dirty="0" err="1"/>
              <a:t>Sandd</a:t>
            </a:r>
            <a:r>
              <a:rPr lang="nl-NL" dirty="0"/>
              <a:t>. Dat betekent dat het verzet ten onrechte ongegrond is verklaard.</a:t>
            </a:r>
          </a:p>
          <a:p>
            <a:pPr marL="0" indent="0">
              <a:buNone/>
            </a:pPr>
            <a:endParaRPr lang="nl-NL" dirty="0"/>
          </a:p>
        </p:txBody>
      </p:sp>
    </p:spTree>
    <p:extLst>
      <p:ext uri="{BB962C8B-B14F-4D97-AF65-F5344CB8AC3E}">
        <p14:creationId xmlns:p14="http://schemas.microsoft.com/office/powerpoint/2010/main" val="1590777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Verzend- en ontvangsttheorie</a:t>
            </a:r>
          </a:p>
        </p:txBody>
      </p:sp>
      <p:sp>
        <p:nvSpPr>
          <p:cNvPr id="3" name="Tijdelijke aanduiding voor inhoud 2"/>
          <p:cNvSpPr>
            <a:spLocks noGrp="1"/>
          </p:cNvSpPr>
          <p:nvPr>
            <p:ph idx="1"/>
          </p:nvPr>
        </p:nvSpPr>
        <p:spPr/>
        <p:txBody>
          <a:bodyPr>
            <a:normAutofit fontScale="62500" lnSpcReduction="20000"/>
          </a:bodyPr>
          <a:lstStyle/>
          <a:p>
            <a:pPr marL="0" indent="0">
              <a:buNone/>
            </a:pPr>
            <a:r>
              <a:rPr lang="nl-NL" dirty="0"/>
              <a:t>Daarna opnieuw arrest van de Hoge Raad, maar dan over aangetekend versturen? ECLI:NL:HR:2023:248.</a:t>
            </a:r>
          </a:p>
          <a:p>
            <a:pPr marL="0" indent="0">
              <a:buNone/>
            </a:pPr>
            <a:endParaRPr lang="nl-NL" dirty="0"/>
          </a:p>
          <a:p>
            <a:pPr marL="0" indent="0">
              <a:buNone/>
            </a:pPr>
            <a:r>
              <a:rPr lang="nl-NL" dirty="0"/>
              <a:t>3.2</a:t>
            </a:r>
          </a:p>
          <a:p>
            <a:pPr marL="0" indent="0">
              <a:buNone/>
            </a:pPr>
            <a:r>
              <a:rPr lang="nl-NL" dirty="0"/>
              <a:t>Indien een stuk aangetekend is verzonden en de belanghebbende de ontvangst ervan ontkent, dient te worden onderzocht of het stuk door PostNL op regelmatige wijze aan het adres van de belanghebbende is aangeboden.2</a:t>
            </a:r>
          </a:p>
          <a:p>
            <a:pPr marL="0" indent="0">
              <a:buNone/>
            </a:pPr>
            <a:r>
              <a:rPr lang="nl-NL" dirty="0"/>
              <a:t>3.3</a:t>
            </a:r>
          </a:p>
          <a:p>
            <a:pPr marL="0" indent="0">
              <a:buNone/>
            </a:pPr>
            <a:r>
              <a:rPr lang="nl-NL" dirty="0"/>
              <a:t>Het Hof heeft met betrekking tot de uitnodiging voor de zitting van de Rechtbank onderzoek uitgevoerd en in zijn uitspraak vermeld dat belanghebbende door de griffier van de Rechtbank bij aangetekende brief, verzonden op 22 februari 2021, onder vermelding van plaats en tijdstip is uitgenodigd om op de zitting te verschijnen en dat uit informatie van PostNL is gebleken dat de brief op het adres van belanghebbende is uitgereikt.</a:t>
            </a:r>
          </a:p>
          <a:p>
            <a:pPr marL="0" indent="0">
              <a:buNone/>
            </a:pPr>
            <a:r>
              <a:rPr lang="nl-NL" dirty="0"/>
              <a:t>3.4</a:t>
            </a:r>
          </a:p>
          <a:p>
            <a:pPr marL="0" indent="0">
              <a:buNone/>
            </a:pPr>
            <a:r>
              <a:rPr lang="nl-NL" dirty="0"/>
              <a:t>De tot het dossier behorende afdruk van het door PostNL vervaardigde document van bezorging van de uitnodiging voor de zitting van de Rechtbank vermeldt dat deze uitnodiging is uitgereikt op het adres [a-straat 1]. Blijkens de gedingstukken is het adres van belanghebbende [a-straat 1a]. Het oordeel van het Hof dat de uitnodiging tijdig en op regelmatige wijze op het adres van belanghebbende is aangeboden, is onbegrijpelijk.3 Het middel slaagt.</a:t>
            </a:r>
          </a:p>
          <a:p>
            <a:endParaRPr lang="nl-NL" dirty="0"/>
          </a:p>
        </p:txBody>
      </p:sp>
    </p:spTree>
    <p:extLst>
      <p:ext uri="{BB962C8B-B14F-4D97-AF65-F5344CB8AC3E}">
        <p14:creationId xmlns:p14="http://schemas.microsoft.com/office/powerpoint/2010/main" val="1076991878"/>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FT Advocaten NL PP [Alleen-lezen]" id="{4045949F-8767-4249-98BC-5AD8AE0BF5BB}" vid="{62D2779B-016F-4A1A-92F4-12EFA615873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UI/customUI14.xml><?xml version="1.0" encoding="utf-8"?>
<customUI xmlns="http://schemas.microsoft.com/office/2009/07/customui">
  <ribbon startFromScratch="false">
    <tabs>
      <tab id="tabFT" label="FT advocaten">
        <group id="grpPresentatie" label="Presentatie">
          <button id="btnApplyFTDesign" label="Pas huisstijl toe" imageMso="AccessFormWizard" size="large" onAction="ApplyFTDesign"/>
        </group>
      </tab>
    </tabs>
  </ribbon>
</customUI>
</file>

<file path=docProps/app.xml><?xml version="1.0" encoding="utf-8"?>
<Properties xmlns="http://schemas.openxmlformats.org/officeDocument/2006/extended-properties" xmlns:vt="http://schemas.openxmlformats.org/officeDocument/2006/docPropsVTypes">
  <Template>Fiscaal boeterecht</Template>
  <TotalTime>1289</TotalTime>
  <Words>8807</Words>
  <Application>Microsoft Office PowerPoint</Application>
  <PresentationFormat>Breedbeeld</PresentationFormat>
  <Paragraphs>541</Paragraphs>
  <Slides>75</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75</vt:i4>
      </vt:variant>
    </vt:vector>
  </HeadingPairs>
  <TitlesOfParts>
    <vt:vector size="82" baseType="lpstr">
      <vt:lpstr>Arial</vt:lpstr>
      <vt:lpstr>Calibri</vt:lpstr>
      <vt:lpstr>Franklin Gothic Book</vt:lpstr>
      <vt:lpstr>Myriad Pro</vt:lpstr>
      <vt:lpstr>Trebuchet MS</vt:lpstr>
      <vt:lpstr>Wingdings</vt:lpstr>
      <vt:lpstr>Kantoorthema</vt:lpstr>
      <vt:lpstr>PowerPoint-presentatie</vt:lpstr>
      <vt:lpstr>Voorstellen</vt:lpstr>
      <vt:lpstr>Agenda</vt:lpstr>
      <vt:lpstr>PowerPoint-presentatie</vt:lpstr>
      <vt:lpstr>Verzend- en ontvangsttheorie</vt:lpstr>
      <vt:lpstr>Verzend- en ontvangsttheorie</vt:lpstr>
      <vt:lpstr>Verzend- en ontvangsttheorie</vt:lpstr>
      <vt:lpstr>Verzend- en ontvangsttheorie</vt:lpstr>
      <vt:lpstr>Verzend- en ontvangsttheorie</vt:lpstr>
      <vt:lpstr>Verzend- en ontvangsttheorie</vt:lpstr>
      <vt:lpstr>PowerPoint-presentatie</vt:lpstr>
      <vt:lpstr>Getuige horen in belastingzaken</vt:lpstr>
      <vt:lpstr>Getuige horen in belastingzaken</vt:lpstr>
      <vt:lpstr>PowerPoint-presentatie</vt:lpstr>
      <vt:lpstr>Informatiebeschikking </vt:lpstr>
      <vt:lpstr>Informatiebeschikking </vt:lpstr>
      <vt:lpstr>Informatiebeschikking </vt:lpstr>
      <vt:lpstr>Informatiebeschikking </vt:lpstr>
      <vt:lpstr>Informatiebeschikking </vt:lpstr>
      <vt:lpstr>Informatiebeschikking </vt:lpstr>
      <vt:lpstr>Informatiebeschikking </vt:lpstr>
      <vt:lpstr>Informatiebeschikking </vt:lpstr>
      <vt:lpstr>Informatievoorziening fiscus </vt:lpstr>
      <vt:lpstr>Informatievoorziening fiscus </vt:lpstr>
      <vt:lpstr>Informatievoorziening fiscus </vt:lpstr>
      <vt:lpstr>Informatievoorziening fiscus </vt:lpstr>
      <vt:lpstr>Informatievoorziening fiscus </vt:lpstr>
      <vt:lpstr>PowerPoint-presentatie</vt:lpstr>
      <vt:lpstr>Omkering en verzwaring van de bewijslast </vt:lpstr>
      <vt:lpstr>Omkering en verzwaring van de bewijslast </vt:lpstr>
      <vt:lpstr>Omkering en verzwaring van de bewijslast </vt:lpstr>
      <vt:lpstr>Omkering en verzwaring van de bewijslast </vt:lpstr>
      <vt:lpstr>PowerPoint-presentatie</vt:lpstr>
      <vt:lpstr>Dwangsomregeling </vt:lpstr>
      <vt:lpstr>Dwangsomregeling </vt:lpstr>
      <vt:lpstr>Dwangsomregeling</vt:lpstr>
      <vt:lpstr>Dwangsomregeling</vt:lpstr>
      <vt:lpstr>PowerPoint-presentatie</vt:lpstr>
      <vt:lpstr>Verdedigingsbeginsel in het kader van enkelvoudige belastingheffing </vt:lpstr>
      <vt:lpstr>Verdedigingsbeginsel in het kader van enkelvoudige belastingheffing </vt:lpstr>
      <vt:lpstr>Verdedigingsbeginsel in het kader van enkelvoudige belastingheffing </vt:lpstr>
      <vt:lpstr>Verdedigingsbeginsel in het kader van enkelvoudige belastingheffing </vt:lpstr>
      <vt:lpstr>Verdedigingsbeginsel in het kader van enkelvoudige belastingheffing </vt:lpstr>
      <vt:lpstr>Verdedigingsbeginsel in het kader van enkelvoudige belastingheffing </vt:lpstr>
      <vt:lpstr>Verdedigingsbeginsel in het kader van enkelvoudige belastingheffing </vt:lpstr>
      <vt:lpstr>Verdedigingsbeginsel in het kader van enkelvoudige belastingheffing </vt:lpstr>
      <vt:lpstr>Verdedigingsbeginsel in het kader van enkelvoudige belastingheffing </vt:lpstr>
      <vt:lpstr>Verdedigingsbeginsel in het kader van enkelvoudige belastingheffing </vt:lpstr>
      <vt:lpstr>Verdedigingsbeginsel in het kader van enkelvoudige belastingheffing </vt:lpstr>
      <vt:lpstr>PowerPoint-presentatie</vt:lpstr>
      <vt:lpstr>Vergrijpboetes en pleitbaar standpunt</vt:lpstr>
      <vt:lpstr>Vergrijpboetes en pleitbaar standpunt</vt:lpstr>
      <vt:lpstr>Vergrijpboetes en pleitbaar standpunt</vt:lpstr>
      <vt:lpstr>Vergrijpboetes en pleitbaar standpunt</vt:lpstr>
      <vt:lpstr>Vergrijpboetes en pleitbaar standpunt</vt:lpstr>
      <vt:lpstr>Vergrijpboetes en pleitbaar standpunt</vt:lpstr>
      <vt:lpstr>Vergrijpboetes en pleitbaar standpunt</vt:lpstr>
      <vt:lpstr>Vergrijpboetes en pleitbaar standpunt</vt:lpstr>
      <vt:lpstr>Vergrijpboetes en pleitbaar standpunt</vt:lpstr>
      <vt:lpstr>Vergrijpboetes en pleitbaar standpunt</vt:lpstr>
      <vt:lpstr>Vergrijpboetes en pleitbaar standpunt</vt:lpstr>
      <vt:lpstr>Vergrijpboetes en pleitbaar standpunt</vt:lpstr>
      <vt:lpstr>Vergrijpboetes en pleitbaar standpunt</vt:lpstr>
      <vt:lpstr>PowerPoint-presentatie</vt:lpstr>
      <vt:lpstr>Vergrijpboetes en wils(on)afhankelijk bewijsmateriaal</vt:lpstr>
      <vt:lpstr>Vergrijpboetes en wils(on)afhankelijk bewijsmateriaal</vt:lpstr>
      <vt:lpstr>Vergrijpboetes en wils(on)afhankelijk bewijsmateriaal</vt:lpstr>
      <vt:lpstr>PowerPoint-presentatie</vt:lpstr>
      <vt:lpstr>Varia</vt:lpstr>
      <vt:lpstr>Varia</vt:lpstr>
      <vt:lpstr>Varia</vt:lpstr>
      <vt:lpstr>Varia</vt:lpstr>
      <vt:lpstr>Varia</vt:lpstr>
      <vt:lpstr>Varia</vt:lpstr>
      <vt:lpstr>PowerPoint-presentatie</vt:lpstr>
    </vt:vector>
  </TitlesOfParts>
  <Company>Xinno B.V.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Merijn van Leeuwen</dc:creator>
  <cp:lastModifiedBy>Merijn van Leeuwen</cp:lastModifiedBy>
  <cp:revision>175</cp:revision>
  <dcterms:created xsi:type="dcterms:W3CDTF">2020-03-10T18:51:09Z</dcterms:created>
  <dcterms:modified xsi:type="dcterms:W3CDTF">2024-02-29T09:40:05Z</dcterms:modified>
</cp:coreProperties>
</file>