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49"/>
  </p:notesMasterIdLst>
  <p:handoutMasterIdLst>
    <p:handoutMasterId r:id="rId50"/>
  </p:handoutMasterIdLst>
  <p:sldIdLst>
    <p:sldId id="329" r:id="rId3"/>
    <p:sldId id="330" r:id="rId4"/>
    <p:sldId id="331" r:id="rId5"/>
    <p:sldId id="332" r:id="rId6"/>
    <p:sldId id="333" r:id="rId7"/>
    <p:sldId id="354" r:id="rId8"/>
    <p:sldId id="355" r:id="rId9"/>
    <p:sldId id="356" r:id="rId10"/>
    <p:sldId id="274" r:id="rId11"/>
    <p:sldId id="275" r:id="rId12"/>
    <p:sldId id="276" r:id="rId13"/>
    <p:sldId id="277" r:id="rId14"/>
    <p:sldId id="327" r:id="rId15"/>
    <p:sldId id="278" r:id="rId16"/>
    <p:sldId id="328" r:id="rId17"/>
    <p:sldId id="283" r:id="rId18"/>
    <p:sldId id="336" r:id="rId19"/>
    <p:sldId id="279" r:id="rId20"/>
    <p:sldId id="337" r:id="rId21"/>
    <p:sldId id="338" r:id="rId22"/>
    <p:sldId id="339" r:id="rId23"/>
    <p:sldId id="340" r:id="rId24"/>
    <p:sldId id="341" r:id="rId25"/>
    <p:sldId id="342" r:id="rId26"/>
    <p:sldId id="344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34" r:id="rId35"/>
    <p:sldId id="284" r:id="rId36"/>
    <p:sldId id="358" r:id="rId37"/>
    <p:sldId id="285" r:id="rId38"/>
    <p:sldId id="286" r:id="rId39"/>
    <p:sldId id="359" r:id="rId40"/>
    <p:sldId id="361" r:id="rId41"/>
    <p:sldId id="362" r:id="rId42"/>
    <p:sldId id="287" r:id="rId43"/>
    <p:sldId id="292" r:id="rId44"/>
    <p:sldId id="294" r:id="rId45"/>
    <p:sldId id="363" r:id="rId46"/>
    <p:sldId id="364" r:id="rId47"/>
    <p:sldId id="353" r:id="rId4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ne ter Beek" initials="At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95439" autoAdjust="0"/>
  </p:normalViewPr>
  <p:slideViewPr>
    <p:cSldViewPr snapToGrid="0" snapToObjects="1">
      <p:cViewPr varScale="1">
        <p:scale>
          <a:sx n="82" d="100"/>
          <a:sy n="82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F083-A510-4780-B60C-3DDA9E400771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E380-0592-452A-9E2F-332B26378C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373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4CD6F-54D1-4BA3-B5D2-E5C4F0E19597}" type="datetimeFigureOut">
              <a:rPr lang="nl-NL" smtClean="0"/>
              <a:pPr/>
              <a:t>9-5-2016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1B96-989D-4125-B6C1-06632A4C119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63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E9FFE-B7DD-4B43-B28E-93C1435F97B2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9DBC3-BE38-4A5D-A9CA-B39B3FE693CB}" type="slidenum">
              <a:rPr lang="nl-NL" smtClean="0"/>
              <a:pPr/>
              <a:t>34</a:t>
            </a:fld>
            <a:endParaRPr lang="nl-N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E9FFE-B7DD-4B43-B28E-93C1435F97B2}" type="slidenum">
              <a:rPr lang="nl-NL" smtClean="0">
                <a:solidFill>
                  <a:prstClr val="white"/>
                </a:solidFill>
              </a:rPr>
              <a:pPr/>
              <a:t>36</a:t>
            </a:fld>
            <a:endParaRPr lang="nl-NL" smtClean="0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13043-14EB-4F86-87A2-6C8DCFB6B1F3}" type="slidenum">
              <a:rPr lang="nl-NL" smtClean="0"/>
              <a:pPr/>
              <a:t>37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13043-14EB-4F86-87A2-6C8DCFB6B1F3}" type="slidenum">
              <a:rPr lang="nl-NL" smtClean="0"/>
              <a:pPr/>
              <a:t>38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609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13043-14EB-4F86-87A2-6C8DCFB6B1F3}" type="slidenum">
              <a:rPr lang="nl-NL" smtClean="0"/>
              <a:pPr/>
              <a:t>39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7505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13043-14EB-4F86-87A2-6C8DCFB6B1F3}" type="slidenum">
              <a:rPr lang="nl-NL" smtClean="0"/>
              <a:pPr/>
              <a:t>40</a:t>
            </a:fld>
            <a:endParaRPr lang="nl-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8096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E9FFE-B7DD-4B43-B28E-93C1435F97B2}" type="slidenum">
              <a:rPr lang="nl-NL" smtClean="0">
                <a:solidFill>
                  <a:prstClr val="white"/>
                </a:solidFill>
              </a:rPr>
              <a:pPr/>
              <a:t>41</a:t>
            </a:fld>
            <a:endParaRPr lang="nl-NL" smtClean="0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B389-BBAB-45DB-82AA-189EC1552AAA}" type="slidenum">
              <a:rPr lang="nl-NL" smtClean="0"/>
              <a:pPr/>
              <a:t>42</a:t>
            </a:fld>
            <a:endParaRPr lang="nl-N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ED08-D87B-4ADC-84A1-44A4DF208FEB}" type="slidenum">
              <a:rPr lang="nl-NL" smtClean="0"/>
              <a:pPr/>
              <a:t>43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ED08-D87B-4ADC-84A1-44A4DF208FEB}" type="slidenum">
              <a:rPr lang="nl-NL" smtClean="0"/>
              <a:pPr/>
              <a:t>44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435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D676A-AC7E-41E4-B242-F4C3883C693D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0ED08-D87B-4ADC-84A1-44A4DF208FEB}" type="slidenum">
              <a:rPr lang="nl-NL" smtClean="0"/>
              <a:pPr/>
              <a:t>45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810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B389-BBAB-45DB-82AA-189EC1552AAA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B389-BBAB-45DB-82AA-189EC1552AAA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FA2EB7-3A3A-4569-BE2E-1DE26566FE2C}" type="slidenum">
              <a:rPr lang="nl-NL" smtClean="0">
                <a:solidFill>
                  <a:prstClr val="white"/>
                </a:solidFill>
              </a:rPr>
              <a:pPr/>
              <a:t>14</a:t>
            </a:fld>
            <a:endParaRPr lang="nl-NL" smtClean="0">
              <a:solidFill>
                <a:prstClr val="white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E9FFE-B7DD-4B43-B28E-93C1435F97B2}" type="slidenum">
              <a:rPr lang="nl-NL" smtClean="0">
                <a:solidFill>
                  <a:prstClr val="white"/>
                </a:solidFill>
              </a:rPr>
              <a:pPr/>
              <a:t>16</a:t>
            </a:fld>
            <a:endParaRPr lang="nl-NL" smtClean="0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E8CC0-BE30-41FB-8BD8-0F5E84D7B65C}" type="slidenum">
              <a:rPr lang="nl-NL" smtClean="0"/>
              <a:pPr/>
              <a:t>18</a:t>
            </a:fld>
            <a:endParaRPr lang="nl-N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E8CC0-BE30-41FB-8BD8-0F5E84D7B65C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E9FFE-B7DD-4B43-B28E-93C1435F97B2}" type="slidenum">
              <a:rPr lang="nl-NL" smtClean="0">
                <a:solidFill>
                  <a:prstClr val="white"/>
                </a:solidFill>
              </a:rPr>
              <a:pPr/>
              <a:t>33</a:t>
            </a:fld>
            <a:endParaRPr lang="nl-NL" smtClean="0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33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1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62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5C92-C5CD-9541-B7DE-7A054DC295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623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4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3131-033B-4128-B58D-D869E380E4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0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74F3-0C39-479D-BCD9-E541A3BF228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2EB-7614-4D11-8C2E-194ECFDC565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5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E47A-E893-4D94-B87D-AAB34AA77AA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9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24B-5FA9-402E-AB74-91A5F7D72B2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0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65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FA88-9954-4750-8FBC-5CA4BF1A810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7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524B-778E-4786-94DD-0CC964AD8BA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987B-D9D3-4B68-8484-C09003D0FE5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86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6326-A8B2-478C-85BF-EB913C1F6C7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95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9B00-9DF1-491F-95DA-5BCD6F4093A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4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3D2B-D27F-40B0-A385-C2F9CBC870C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4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Titeltext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rPr/>
              <a:t>Textebene 1</a:t>
            </a:r>
          </a:p>
          <a:p>
            <a:pPr lvl="1"/>
            <a:r>
              <a:rPr/>
              <a:t>Textebene 2</a:t>
            </a:r>
          </a:p>
          <a:p>
            <a:pPr lvl="2"/>
            <a:r>
              <a:rPr/>
              <a:t>Textebene 3</a:t>
            </a:r>
          </a:p>
          <a:p>
            <a:pPr lvl="3"/>
            <a:r>
              <a:rPr/>
              <a:t>Textebene 4</a:t>
            </a:r>
          </a:p>
          <a:p>
            <a:pPr lvl="4"/>
            <a:r>
              <a:rPr/>
              <a:t>Textebene 5</a:t>
            </a:r>
          </a:p>
        </p:txBody>
      </p:sp>
      <p:sp>
        <p:nvSpPr>
          <p:cNvPr id="4" name="Shap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E5C92-C5CD-9541-B7DE-7A054DC2950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8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47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63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12738" y="646906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09.05.2016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98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9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83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6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759C3C-D0E9-3A45-A6F3-4D514C664AB2}" type="datetimeFigureOut">
              <a:rPr lang="de-DE" smtClean="0"/>
              <a:pPr/>
              <a:t>09.05.2016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1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8D3F-4D87-7143-9BD4-6DD0B2474B8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Bild 7" descr="Heisterborg International Steuer Logo cmyk DUNKLE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48" y="0"/>
            <a:ext cx="1022119" cy="26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6A6EEAC-6C56-41CD-AAF1-2B90BB48461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09.05.2016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Heisterborg &amp; Partner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  <p:sldLayoutId id="2147483683" r:id="rId19"/>
    <p:sldLayoutId id="2147483684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-werkblad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elberg.info/wp-content/uploads/arbeitsunfaehigkeitsbescheinigung.jpg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etze-im-internet.de/gewstg/__8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etze-im-internet.de/gewstg/__8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 INT Heisterborg International neutral SteuenrRechts mit 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029" y="0"/>
            <a:ext cx="481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6734125" cy="584775"/>
          </a:xfr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E42C2A"/>
              </a:buClr>
              <a:buNone/>
            </a:pPr>
            <a:r>
              <a:rPr lang="nl-NL" b="1" dirty="0" smtClean="0">
                <a:solidFill>
                  <a:schemeClr val="tx2"/>
                </a:solidFill>
                <a:latin typeface="Calibri" pitchFamily="34" charset="0"/>
              </a:rPr>
              <a:t>Geen Boxen maar 7 bronnen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576" y="2746275"/>
            <a:ext cx="6373812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>
                <a:solidFill>
                  <a:schemeClr val="tx2"/>
                </a:solidFill>
              </a:rPr>
              <a:t>Land- und Forstwirtschaft 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>
                <a:solidFill>
                  <a:schemeClr val="tx2"/>
                </a:solidFill>
              </a:rPr>
              <a:t>Gewerbebetrieb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 smtClean="0">
                <a:solidFill>
                  <a:schemeClr val="tx2"/>
                </a:solidFill>
              </a:rPr>
              <a:t>Selbständige </a:t>
            </a:r>
            <a:r>
              <a:rPr lang="de-DE" sz="2200" b="0" dirty="0">
                <a:solidFill>
                  <a:schemeClr val="tx2"/>
                </a:solidFill>
              </a:rPr>
              <a:t>Arbeit</a:t>
            </a:r>
            <a:endParaRPr lang="de-DE" sz="2200" b="0" i="1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 smtClean="0">
                <a:solidFill>
                  <a:schemeClr val="tx2"/>
                </a:solidFill>
              </a:rPr>
              <a:t>Nichtselbständige </a:t>
            </a:r>
            <a:r>
              <a:rPr lang="de-DE" sz="2200" b="0" dirty="0">
                <a:solidFill>
                  <a:schemeClr val="tx2"/>
                </a:solidFill>
              </a:rPr>
              <a:t>Arbeit</a:t>
            </a:r>
            <a:endParaRPr lang="de-DE" sz="2200" b="0" i="1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>
                <a:solidFill>
                  <a:schemeClr val="tx2"/>
                </a:solidFill>
              </a:rPr>
              <a:t>Kapitalvermögen</a:t>
            </a:r>
            <a:endParaRPr lang="de-DE" sz="2200" b="0" i="1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>
                <a:solidFill>
                  <a:schemeClr val="tx2"/>
                </a:solidFill>
              </a:rPr>
              <a:t>Vermietung und Verpachtung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de-DE" sz="2200" b="0" dirty="0">
                <a:solidFill>
                  <a:schemeClr val="tx2"/>
                </a:solidFill>
              </a:rPr>
              <a:t>Sonstige Einkünfte im Sinne des § 22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</a:pPr>
            <a:endParaRPr lang="nl-NL" sz="2200" b="0" dirty="0">
              <a:solidFill>
                <a:schemeClr val="tx2"/>
              </a:solidFill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46800" y="2851150"/>
            <a:ext cx="1800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dirty="0" smtClean="0">
                <a:solidFill>
                  <a:schemeClr val="tx2"/>
                </a:solidFill>
              </a:rPr>
              <a:t> </a:t>
            </a:r>
            <a:r>
              <a:rPr lang="de-DE" sz="4000" dirty="0" err="1" smtClean="0">
                <a:solidFill>
                  <a:schemeClr val="tx2"/>
                </a:solidFill>
              </a:rPr>
              <a:t>winst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10245" name="AutoShape 10"/>
          <p:cNvSpPr>
            <a:spLocks/>
          </p:cNvSpPr>
          <p:nvPr/>
        </p:nvSpPr>
        <p:spPr bwMode="auto">
          <a:xfrm>
            <a:off x="5857875" y="2857500"/>
            <a:ext cx="431800" cy="1071563"/>
          </a:xfrm>
          <a:prstGeom prst="rightBrace">
            <a:avLst>
              <a:gd name="adj1" fmla="val 16693"/>
              <a:gd name="adj2" fmla="val 50000"/>
            </a:avLst>
          </a:prstGeom>
          <a:noFill/>
          <a:ln w="44450">
            <a:solidFill>
              <a:srgbClr val="E42C2A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5857875" y="4503388"/>
            <a:ext cx="316865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ct val="25000"/>
              </a:spcBef>
            </a:pPr>
            <a:r>
              <a:rPr lang="de-DE" sz="4000" dirty="0" smtClean="0">
                <a:solidFill>
                  <a:schemeClr val="tx2"/>
                </a:solidFill>
              </a:rPr>
              <a:t>  </a:t>
            </a:r>
            <a:r>
              <a:rPr lang="de-DE" sz="4000" dirty="0" err="1" smtClean="0">
                <a:solidFill>
                  <a:schemeClr val="tx2"/>
                </a:solidFill>
              </a:rPr>
              <a:t>inkomsten</a:t>
            </a:r>
            <a:endParaRPr lang="de-DE" sz="4000" dirty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  <a:spcBef>
                <a:spcPct val="25000"/>
              </a:spcBef>
            </a:pPr>
            <a:r>
              <a:rPr lang="de-DE" sz="4000" dirty="0" smtClean="0">
                <a:solidFill>
                  <a:schemeClr val="tx2"/>
                </a:solidFill>
              </a:rPr>
              <a:t>  -/- kosten</a:t>
            </a:r>
          </a:p>
          <a:p>
            <a:pPr>
              <a:lnSpc>
                <a:spcPts val="3000"/>
              </a:lnSpc>
              <a:spcBef>
                <a:spcPct val="25000"/>
              </a:spcBef>
            </a:pPr>
            <a:r>
              <a:rPr lang="de-DE" sz="4000" dirty="0" smtClean="0">
                <a:solidFill>
                  <a:schemeClr val="tx2"/>
                </a:solidFill>
              </a:rPr>
              <a:t>Einnahmen-Überschuss</a:t>
            </a:r>
            <a:endParaRPr lang="de-DE" sz="4000" dirty="0">
              <a:solidFill>
                <a:schemeClr val="tx2"/>
              </a:solidFill>
            </a:endParaRPr>
          </a:p>
        </p:txBody>
      </p:sp>
      <p:sp>
        <p:nvSpPr>
          <p:cNvPr id="10247" name="AutoShape 12"/>
          <p:cNvSpPr>
            <a:spLocks/>
          </p:cNvSpPr>
          <p:nvPr/>
        </p:nvSpPr>
        <p:spPr bwMode="auto">
          <a:xfrm>
            <a:off x="5857875" y="4000500"/>
            <a:ext cx="431800" cy="1428750"/>
          </a:xfrm>
          <a:prstGeom prst="rightBrace">
            <a:avLst>
              <a:gd name="adj1" fmla="val 23652"/>
              <a:gd name="adj2" fmla="val 50000"/>
            </a:avLst>
          </a:prstGeom>
          <a:noFill/>
          <a:ln w="44450">
            <a:solidFill>
              <a:srgbClr val="E42C2A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82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992950"/>
            <a:ext cx="5942013" cy="58477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Clr>
                <a:srgbClr val="E42C2A"/>
              </a:buClr>
              <a:buNone/>
            </a:pPr>
            <a:r>
              <a:rPr lang="nl-NL" b="1" dirty="0" err="1" smtClean="0">
                <a:solidFill>
                  <a:schemeClr val="tx2"/>
                </a:solidFill>
                <a:latin typeface="Calibri" pitchFamily="34" charset="0"/>
              </a:rPr>
              <a:t>Gewerbebetrieb</a:t>
            </a:r>
            <a:endParaRPr lang="nl-NL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403648" y="2708920"/>
            <a:ext cx="63738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Winst uit (actieve) ondernemingen</a:t>
            </a:r>
          </a:p>
          <a:p>
            <a:pPr marL="6096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>
                <a:solidFill>
                  <a:schemeClr val="tx2"/>
                </a:solidFill>
              </a:rPr>
              <a:t>GmbH / “Kaufleute</a:t>
            </a:r>
            <a:r>
              <a:rPr lang="nl-NL" sz="2200" b="0" dirty="0" smtClean="0">
                <a:solidFill>
                  <a:schemeClr val="tx2"/>
                </a:solidFill>
              </a:rPr>
              <a:t>”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Vermogensvergelijking</a:t>
            </a:r>
            <a:endParaRPr lang="nl-NL" sz="2200" b="0" dirty="0">
              <a:solidFill>
                <a:schemeClr val="tx2"/>
              </a:solidFill>
            </a:endParaRPr>
          </a:p>
          <a:p>
            <a:pPr marL="990600" lvl="1" indent="-533400" algn="l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nl-NL" sz="2200" b="0" dirty="0" smtClean="0">
                <a:solidFill>
                  <a:schemeClr val="tx2"/>
                </a:solidFill>
              </a:rPr>
              <a:t>commerciële balans / fiscale balans</a:t>
            </a: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“Einnahmen</a:t>
            </a:r>
            <a:r>
              <a:rPr lang="nl-NL" sz="2200" b="0" dirty="0">
                <a:solidFill>
                  <a:schemeClr val="tx2"/>
                </a:solidFill>
              </a:rPr>
              <a:t>-</a:t>
            </a:r>
            <a:r>
              <a:rPr lang="nl-NL" sz="2200" b="0" dirty="0" smtClean="0">
                <a:solidFill>
                  <a:schemeClr val="tx2"/>
                </a:solidFill>
              </a:rPr>
              <a:t>Überschuss-Rechnung</a:t>
            </a:r>
            <a:r>
              <a:rPr lang="nl-NL" sz="2200" b="0" dirty="0">
                <a:solidFill>
                  <a:schemeClr val="tx2"/>
                </a:solidFill>
              </a:rPr>
              <a:t>”(</a:t>
            </a:r>
            <a:r>
              <a:rPr lang="nl-NL" sz="2200" b="0" dirty="0" smtClean="0">
                <a:solidFill>
                  <a:schemeClr val="tx2"/>
                </a:solidFill>
              </a:rPr>
              <a:t>EUR)</a:t>
            </a:r>
            <a:endParaRPr lang="nl-NL" sz="2200" b="0" dirty="0">
              <a:solidFill>
                <a:schemeClr val="tx2"/>
              </a:solidFill>
            </a:endParaRPr>
          </a:p>
          <a:p>
            <a:pPr marL="990600" lvl="1" indent="-533400" algn="l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nl-NL" sz="2200" b="0" dirty="0" smtClean="0">
                <a:solidFill>
                  <a:schemeClr val="tx2"/>
                </a:solidFill>
              </a:rPr>
              <a:t>omzet </a:t>
            </a:r>
            <a:r>
              <a:rPr lang="nl-NL" sz="2200" b="0" dirty="0">
                <a:solidFill>
                  <a:schemeClr val="tx2"/>
                </a:solidFill>
              </a:rPr>
              <a:t>&lt; € </a:t>
            </a:r>
            <a:r>
              <a:rPr lang="nl-NL" sz="2200" b="0" dirty="0" smtClean="0">
                <a:solidFill>
                  <a:schemeClr val="tx2"/>
                </a:solidFill>
              </a:rPr>
              <a:t>500 000 </a:t>
            </a:r>
            <a:r>
              <a:rPr lang="nl-NL" sz="2200" b="0" dirty="0">
                <a:solidFill>
                  <a:schemeClr val="tx2"/>
                </a:solidFill>
              </a:rPr>
              <a:t>en winst  &lt; € </a:t>
            </a:r>
            <a:r>
              <a:rPr lang="nl-NL" sz="2200" b="0" dirty="0" smtClean="0">
                <a:solidFill>
                  <a:schemeClr val="tx2"/>
                </a:solidFill>
              </a:rPr>
              <a:t>50 000</a:t>
            </a:r>
          </a:p>
          <a:p>
            <a:pPr marL="990600" lvl="1" indent="-533400" algn="l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nl-NL" sz="2200" b="0" dirty="0">
                <a:solidFill>
                  <a:schemeClr val="tx2"/>
                </a:solidFill>
              </a:rPr>
              <a:t>k</a:t>
            </a:r>
            <a:r>
              <a:rPr lang="nl-NL" sz="2200" b="0" dirty="0" smtClean="0">
                <a:solidFill>
                  <a:schemeClr val="tx2"/>
                </a:solidFill>
              </a:rPr>
              <a:t>asstelsel, afschrijvingen voor activa</a:t>
            </a:r>
          </a:p>
        </p:txBody>
      </p:sp>
    </p:spTree>
    <p:extLst>
      <p:ext uri="{BB962C8B-B14F-4D97-AF65-F5344CB8AC3E}">
        <p14:creationId xmlns:p14="http://schemas.microsoft.com/office/powerpoint/2010/main" val="4164075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187458" y="1967550"/>
            <a:ext cx="5942013" cy="58477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Clr>
                <a:srgbClr val="E42C2A"/>
              </a:buClr>
              <a:buNone/>
            </a:pPr>
            <a:r>
              <a:rPr lang="nl-NL" b="1" dirty="0" smtClean="0">
                <a:solidFill>
                  <a:schemeClr val="tx2"/>
                </a:solidFill>
                <a:latin typeface="Calibri" pitchFamily="34" charset="0"/>
              </a:rPr>
              <a:t>Zelfstandig werken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366540" y="2698750"/>
            <a:ext cx="6373812" cy="28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Vrije beroepen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Artsen, advocaten, docenten, ingenieurs, artiesten, journalisten, etc.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“Werken met het hoofd”</a:t>
            </a: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“Einnahmen</a:t>
            </a:r>
            <a:r>
              <a:rPr lang="nl-NL" sz="2200" b="0" dirty="0">
                <a:solidFill>
                  <a:schemeClr val="tx2"/>
                </a:solidFill>
              </a:rPr>
              <a:t>-</a:t>
            </a:r>
            <a:r>
              <a:rPr lang="nl-NL" sz="2200" b="0" dirty="0" smtClean="0">
                <a:solidFill>
                  <a:schemeClr val="tx2"/>
                </a:solidFill>
              </a:rPr>
              <a:t>Überschuss-Rechnung</a:t>
            </a:r>
            <a:r>
              <a:rPr lang="nl-NL" sz="2200" b="0" dirty="0">
                <a:solidFill>
                  <a:schemeClr val="tx2"/>
                </a:solidFill>
              </a:rPr>
              <a:t>”(</a:t>
            </a:r>
            <a:r>
              <a:rPr lang="nl-NL" sz="2200" b="0" dirty="0" smtClean="0">
                <a:solidFill>
                  <a:schemeClr val="tx2"/>
                </a:solidFill>
              </a:rPr>
              <a:t>EUR)</a:t>
            </a:r>
            <a:endParaRPr lang="nl-NL" sz="2200" b="0" dirty="0">
              <a:solidFill>
                <a:schemeClr val="tx2"/>
              </a:solidFill>
            </a:endParaRPr>
          </a:p>
          <a:p>
            <a:pPr marL="990600" lvl="1" indent="-533400" algn="l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nl-NL" sz="2200" b="0" dirty="0" smtClean="0">
                <a:solidFill>
                  <a:schemeClr val="tx2"/>
                </a:solidFill>
              </a:rPr>
              <a:t>kasstelsel, afschrijvingen voor activa</a:t>
            </a:r>
          </a:p>
          <a:p>
            <a:pPr marL="990600" lvl="1" indent="-533400" algn="l">
              <a:lnSpc>
                <a:spcPct val="100000"/>
              </a:lnSpc>
              <a:spcBef>
                <a:spcPct val="20000"/>
              </a:spcBef>
              <a:buFontTx/>
              <a:buChar char="–"/>
            </a:pPr>
            <a:r>
              <a:rPr lang="nl-NL" sz="2200" b="0" dirty="0">
                <a:solidFill>
                  <a:schemeClr val="tx2"/>
                </a:solidFill>
              </a:rPr>
              <a:t>g</a:t>
            </a:r>
            <a:r>
              <a:rPr lang="nl-NL" sz="2200" b="0" dirty="0" smtClean="0">
                <a:solidFill>
                  <a:schemeClr val="tx2"/>
                </a:solidFill>
              </a:rPr>
              <a:t>een Gewerbesteuer</a:t>
            </a:r>
          </a:p>
        </p:txBody>
      </p:sp>
    </p:spTree>
    <p:extLst>
      <p:ext uri="{BB962C8B-B14F-4D97-AF65-F5344CB8AC3E}">
        <p14:creationId xmlns:p14="http://schemas.microsoft.com/office/powerpoint/2010/main" val="419414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734" y="16340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 smtClean="0">
                <a:solidFill>
                  <a:schemeClr val="tx2"/>
                </a:solidFill>
              </a:rPr>
              <a:t>Niet zelfstandige arbeid 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2777067"/>
            <a:ext cx="7467599" cy="33490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tx2"/>
                </a:solidFill>
              </a:rPr>
              <a:t>Steuerklasse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tx2"/>
                </a:solidFill>
              </a:rPr>
              <a:t>Splittingverfahren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“</a:t>
            </a:r>
            <a:r>
              <a:rPr lang="en-US" sz="2200" dirty="0" err="1">
                <a:solidFill>
                  <a:schemeClr val="tx2"/>
                </a:solidFill>
              </a:rPr>
              <a:t>W</a:t>
            </a:r>
            <a:r>
              <a:rPr lang="en-US" sz="2200" dirty="0" err="1" smtClean="0">
                <a:solidFill>
                  <a:schemeClr val="tx2"/>
                </a:solidFill>
              </a:rPr>
              <a:t>erbungskosten</a:t>
            </a:r>
            <a:r>
              <a:rPr lang="en-US" sz="2200" dirty="0" smtClean="0">
                <a:solidFill>
                  <a:schemeClr val="tx2"/>
                </a:solidFill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tx2"/>
                </a:solidFill>
              </a:rPr>
              <a:t>Internationaal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  <a:endParaRPr lang="nl-NL" sz="2200" dirty="0" smtClean="0">
              <a:solidFill>
                <a:schemeClr val="tx2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1800" dirty="0" smtClean="0">
                <a:solidFill>
                  <a:schemeClr val="tx2"/>
                </a:solidFill>
              </a:rPr>
              <a:t>Geen opbouw Nederlandse AOW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1800" dirty="0" smtClean="0">
                <a:solidFill>
                  <a:schemeClr val="tx2"/>
                </a:solidFill>
              </a:rPr>
              <a:t>In Duitsland sociaal verzekerd </a:t>
            </a:r>
            <a:r>
              <a:rPr lang="nl-NL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Duitse zorgverzekering afsluiten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Mogelijk gevolgen hypotheekrenteaftrek</a:t>
            </a:r>
            <a:endParaRPr lang="nl-N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496944" cy="584775"/>
          </a:xfrm>
          <a:noFill/>
        </p:spPr>
        <p:txBody>
          <a:bodyPr wrap="square"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smtClean="0">
                <a:solidFill>
                  <a:schemeClr val="tx2"/>
                </a:solidFill>
                <a:latin typeface="Calibri" pitchFamily="34" charset="0"/>
              </a:rPr>
              <a:t>Kapitaalinkomsten /Abgeltungsteuer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403648" y="2768031"/>
            <a:ext cx="6985000" cy="39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“Box” voor kapitaalinkomsten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Ingang per 01-01-2009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>
                <a:solidFill>
                  <a:schemeClr val="tx2"/>
                </a:solidFill>
              </a:rPr>
              <a:t>25% </a:t>
            </a:r>
            <a:r>
              <a:rPr lang="nl-NL" sz="2200" b="0" dirty="0" smtClean="0">
                <a:solidFill>
                  <a:schemeClr val="tx2"/>
                </a:solidFill>
              </a:rPr>
              <a:t>bronbelasting </a:t>
            </a:r>
            <a:r>
              <a:rPr lang="nl-NL" sz="2200" b="0" dirty="0">
                <a:solidFill>
                  <a:schemeClr val="tx2"/>
                </a:solidFill>
              </a:rPr>
              <a:t>op privé kapitaal</a:t>
            </a:r>
            <a:r>
              <a:rPr lang="nl-NL" sz="2200" b="0" u="sng" dirty="0">
                <a:solidFill>
                  <a:schemeClr val="tx2"/>
                </a:solidFill>
              </a:rPr>
              <a:t>inkomsten</a:t>
            </a: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   - rente</a:t>
            </a:r>
            <a:r>
              <a:rPr lang="nl-NL" sz="2200" b="0" dirty="0">
                <a:solidFill>
                  <a:schemeClr val="tx2"/>
                </a:solidFill>
              </a:rPr>
              <a:t>, </a:t>
            </a:r>
            <a:r>
              <a:rPr lang="nl-NL" sz="2200" b="0" dirty="0" smtClean="0">
                <a:solidFill>
                  <a:schemeClr val="tx2"/>
                </a:solidFill>
              </a:rPr>
              <a:t>dividend </a:t>
            </a:r>
            <a:r>
              <a:rPr lang="nl-NL" sz="2200" b="0" dirty="0">
                <a:solidFill>
                  <a:schemeClr val="tx2"/>
                </a:solidFill>
              </a:rPr>
              <a:t>en </a:t>
            </a:r>
            <a:r>
              <a:rPr lang="nl-NL" sz="2200" b="0" dirty="0" smtClean="0">
                <a:solidFill>
                  <a:schemeClr val="tx2"/>
                </a:solidFill>
              </a:rPr>
              <a:t>overige inkomsten </a:t>
            </a:r>
            <a:r>
              <a:rPr lang="nl-NL" sz="2200" b="0" dirty="0">
                <a:solidFill>
                  <a:schemeClr val="tx2"/>
                </a:solidFill>
              </a:rPr>
              <a:t>uit </a:t>
            </a:r>
            <a:r>
              <a:rPr lang="nl-NL" sz="2200" b="0" dirty="0" smtClean="0">
                <a:solidFill>
                  <a:schemeClr val="tx2"/>
                </a:solidFill>
              </a:rPr>
              <a:t>kapitaal</a:t>
            </a: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   - verkoop- en speculatiewinsten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Belastingvrij </a:t>
            </a:r>
            <a:r>
              <a:rPr lang="nl-NL" sz="2200" b="0" dirty="0">
                <a:solidFill>
                  <a:schemeClr val="tx2"/>
                </a:solidFill>
              </a:rPr>
              <a:t>bedrag van € </a:t>
            </a:r>
            <a:r>
              <a:rPr lang="nl-NL" sz="2200" b="0" dirty="0" smtClean="0">
                <a:solidFill>
                  <a:schemeClr val="tx2"/>
                </a:solidFill>
              </a:rPr>
              <a:t>801 </a:t>
            </a:r>
            <a:r>
              <a:rPr lang="nl-NL" sz="2200" b="0" dirty="0">
                <a:solidFill>
                  <a:schemeClr val="tx2"/>
                </a:solidFill>
              </a:rPr>
              <a:t>(€ 1 </a:t>
            </a:r>
            <a:r>
              <a:rPr lang="nl-NL" sz="2200" b="0" dirty="0" smtClean="0">
                <a:solidFill>
                  <a:schemeClr val="tx2"/>
                </a:solidFill>
              </a:rPr>
              <a:t>602</a:t>
            </a:r>
            <a:r>
              <a:rPr lang="nl-NL" sz="2200" b="0" dirty="0">
                <a:solidFill>
                  <a:schemeClr val="tx2"/>
                </a:solidFill>
              </a:rPr>
              <a:t>)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Geen </a:t>
            </a:r>
            <a:r>
              <a:rPr lang="nl-NL" sz="2200" b="0" dirty="0">
                <a:solidFill>
                  <a:schemeClr val="tx2"/>
                </a:solidFill>
              </a:rPr>
              <a:t>aftrek van kosten mogelijk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Verliezen </a:t>
            </a:r>
            <a:r>
              <a:rPr lang="nl-NL" sz="2200" b="0" dirty="0">
                <a:solidFill>
                  <a:schemeClr val="tx2"/>
                </a:solidFill>
              </a:rPr>
              <a:t>zijn niet met inkomsten uit andere bronnen verrekenbaar</a:t>
            </a:r>
          </a:p>
        </p:txBody>
      </p:sp>
    </p:spTree>
    <p:extLst>
      <p:ext uri="{BB962C8B-B14F-4D97-AF65-F5344CB8AC3E}">
        <p14:creationId xmlns:p14="http://schemas.microsoft.com/office/powerpoint/2010/main" val="178459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2932" y="3166533"/>
            <a:ext cx="7806267" cy="323577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2"/>
                </a:solidFill>
              </a:rPr>
              <a:t>Geen</a:t>
            </a:r>
            <a:r>
              <a:rPr lang="en-US" sz="2800" dirty="0" smtClean="0">
                <a:solidFill>
                  <a:schemeClr val="tx2"/>
                </a:solidFill>
              </a:rPr>
              <a:t> box 3 </a:t>
            </a:r>
            <a:r>
              <a:rPr lang="en-US" sz="2800" dirty="0" err="1" smtClean="0">
                <a:solidFill>
                  <a:schemeClr val="tx2"/>
                </a:solidFill>
              </a:rPr>
              <a:t>achtige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heffing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maar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2"/>
                </a:solidFill>
              </a:rPr>
              <a:t>Werkelijke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inkomsten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belast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2"/>
                </a:solidFill>
              </a:rPr>
              <a:t>Kosten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aftrekbaar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2"/>
                </a:solidFill>
              </a:rPr>
              <a:t>Afschrijvingskosten</a:t>
            </a:r>
            <a:endParaRPr lang="nl-NL" sz="2800" dirty="0">
              <a:solidFill>
                <a:schemeClr val="tx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65667" y="1997558"/>
            <a:ext cx="739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E42C2A"/>
              </a:buClr>
            </a:pPr>
            <a:r>
              <a:rPr lang="nl-NL" sz="2800" b="1" dirty="0" smtClean="0">
                <a:solidFill>
                  <a:schemeClr val="tx2"/>
                </a:solidFill>
                <a:latin typeface="Calibri" pitchFamily="34" charset="0"/>
              </a:rPr>
              <a:t>Verhuur (</a:t>
            </a:r>
            <a:r>
              <a:rPr lang="nl-NL" sz="2800" b="1" dirty="0" err="1" smtClean="0">
                <a:solidFill>
                  <a:schemeClr val="tx2"/>
                </a:solidFill>
                <a:latin typeface="Calibri" pitchFamily="34" charset="0"/>
              </a:rPr>
              <a:t>Vermietung</a:t>
            </a:r>
            <a:r>
              <a:rPr lang="nl-NL" sz="28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Calibri" pitchFamily="34" charset="0"/>
              </a:rPr>
              <a:t>und</a:t>
            </a:r>
            <a:r>
              <a:rPr lang="nl-NL" sz="28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nl-NL" sz="2800" b="1" dirty="0" err="1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nl-NL" sz="2800" b="1" dirty="0" err="1" smtClean="0">
                <a:solidFill>
                  <a:schemeClr val="tx2"/>
                </a:solidFill>
                <a:latin typeface="Calibri" pitchFamily="34" charset="0"/>
              </a:rPr>
              <a:t>erpachtung</a:t>
            </a:r>
            <a:r>
              <a:rPr lang="nl-NL" sz="28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438275" y="2995083"/>
            <a:ext cx="7705725" cy="3323987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Inkomstenbelasting</a:t>
            </a:r>
          </a:p>
          <a:p>
            <a:pPr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b="1" dirty="0">
                <a:solidFill>
                  <a:schemeClr val="tx2"/>
                </a:solidFill>
                <a:latin typeface="Calibri" pitchFamily="34" charset="0"/>
              </a:rPr>
              <a:t>Loonbelasting/sociale </a:t>
            </a:r>
            <a:r>
              <a:rPr lang="nl-NL" sz="3000" b="1" dirty="0" smtClean="0">
                <a:solidFill>
                  <a:schemeClr val="tx2"/>
                </a:solidFill>
                <a:latin typeface="Calibri" pitchFamily="34" charset="0"/>
              </a:rPr>
              <a:t>verzekering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Vennootschapsbelasting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Vergelijk belastingdruk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endParaRPr lang="nl-NL" sz="3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331640" y="1995977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E42C2A"/>
              </a:buClr>
            </a:pPr>
            <a:r>
              <a:rPr lang="nl-NL" sz="3200" b="1" dirty="0" smtClean="0">
                <a:solidFill>
                  <a:schemeClr val="tx2"/>
                </a:solidFill>
                <a:latin typeface="Calibri" pitchFamily="34" charset="0"/>
              </a:rPr>
              <a:t>Belastingstelsel </a:t>
            </a:r>
            <a:r>
              <a:rPr lang="nl-NL" sz="3200" b="1" dirty="0">
                <a:solidFill>
                  <a:schemeClr val="tx2"/>
                </a:solidFill>
                <a:latin typeface="Calibri" pitchFamily="34" charset="0"/>
              </a:rPr>
              <a:t>in Duitsland</a:t>
            </a:r>
          </a:p>
        </p:txBody>
      </p:sp>
    </p:spTree>
    <p:extLst>
      <p:ext uri="{BB962C8B-B14F-4D97-AF65-F5344CB8AC3E}">
        <p14:creationId xmlns:p14="http://schemas.microsoft.com/office/powerpoint/2010/main" val="58018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987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nl-NL" sz="24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24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Loonbelastingplicht </a:t>
            </a:r>
            <a:r>
              <a:rPr lang="nl-NL" sz="24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Duitsland </a:t>
            </a:r>
            <a: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457200" y="2260600"/>
            <a:ext cx="8229600" cy="3865563"/>
          </a:xfrm>
        </p:spPr>
        <p:txBody>
          <a:bodyPr>
            <a:noAutofit/>
          </a:bodyPr>
          <a:lstStyle/>
          <a:p>
            <a:pPr marL="342900" lvl="8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Belastingheffing </a:t>
            </a: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normaliter in werkstaat.</a:t>
            </a:r>
          </a:p>
          <a:p>
            <a:pPr marL="342900" lvl="8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Belastingheffing in woonstaat in de volgende situaties</a:t>
            </a:r>
          </a:p>
          <a:p>
            <a:pPr marL="1060450" lvl="8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 183-dagen werkzaam in </a:t>
            </a:r>
            <a:r>
              <a:rPr lang="nl-NL" sz="2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werkstaat, </a:t>
            </a:r>
            <a:r>
              <a:rPr lang="nl-NL" sz="2200" u="sng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endParaRPr lang="nl-NL" sz="2200" u="sng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60450" lvl="8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Niet werkzaam voor werkgever in </a:t>
            </a:r>
            <a:r>
              <a:rPr lang="nl-NL" sz="2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werkstaat, </a:t>
            </a:r>
            <a:r>
              <a:rPr lang="nl-NL" sz="2200" u="sng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</a:t>
            </a:r>
            <a:endParaRPr lang="nl-NL" sz="2200" u="sng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60450" lvl="8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Beloning niet t.l.v. vaste inrichting in </a:t>
            </a:r>
            <a:r>
              <a:rPr lang="nl-NL" sz="2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werkstaat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Vertegenwoordiger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filiaal</a:t>
            </a:r>
            <a:endParaRPr lang="de-DE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sz="16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Bouwplaats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&gt; 12 </a:t>
            </a:r>
            <a:r>
              <a:rPr lang="de-DE" sz="16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maanden</a:t>
            </a:r>
            <a:endParaRPr lang="de-DE" sz="16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8" indent="-342900"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nl-NL" sz="220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183-dagen wordt per 12 maanden bekeken </a:t>
            </a:r>
            <a:b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(huidige verdrag: per kalenderjaar)</a:t>
            </a:r>
          </a:p>
          <a:p>
            <a:endParaRPr lang="nl-NL" sz="20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nl-NL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454900" cy="584775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Clr>
                <a:srgbClr val="E42C2A"/>
              </a:buClr>
              <a:buNone/>
            </a:pPr>
            <a:r>
              <a:rPr lang="nl-NL" b="1" dirty="0" smtClean="0">
                <a:solidFill>
                  <a:schemeClr val="tx2"/>
                </a:solidFill>
                <a:latin typeface="Calibri" pitchFamily="34" charset="0"/>
              </a:rPr>
              <a:t>Premies sociale verzekering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403648" y="2715422"/>
            <a:ext cx="7056759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Wettelijke sociale verzekeringen voor loondienst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Werkgever/werknemer betalen ongeveer 50%/50%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Ziekteverzuim maar 6 weken, daarna Krankenkasse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Pensioen afhankelijk van betaalde premies</a:t>
            </a:r>
            <a:endParaRPr lang="nl-NL" sz="2200" b="0" dirty="0">
              <a:solidFill>
                <a:schemeClr val="tx2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54403"/>
              </p:ext>
            </p:extLst>
          </p:nvPr>
        </p:nvGraphicFramePr>
        <p:xfrm>
          <a:off x="1403648" y="4365104"/>
          <a:ext cx="6984776" cy="229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25326"/>
                <a:gridCol w="1491298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werknemer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werkgever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 AOW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(Deutsche Rentenversicherung)</a:t>
                      </a:r>
                      <a:endParaRPr lang="nl-NL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 ZVW (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Krankenkasse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9,95%</a:t>
                      </a: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7,45%</a:t>
                      </a: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0,90%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9,95%</a:t>
                      </a: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7,45%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 AWBZ (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Pflegeversicherung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0,975%</a:t>
                      </a: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(1,102%)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0,975%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 WW (</a:t>
                      </a:r>
                      <a:r>
                        <a:rPr lang="nl-NL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Arbeitslosenversicherung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1,4%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1,4%</a:t>
                      </a:r>
                      <a:endParaRPr lang="nl-NL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8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4866"/>
            <a:ext cx="3790950" cy="3200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2845972"/>
            <a:ext cx="1600200" cy="1098319"/>
          </a:xfrm>
          <a:prstGeom prst="rect">
            <a:avLst/>
          </a:prstGeom>
        </p:spPr>
      </p:pic>
      <p:pic>
        <p:nvPicPr>
          <p:cNvPr id="1031" name="Picture 7" descr="C:\Users\Ell\Desktop\aa39cace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49" y="5294354"/>
            <a:ext cx="2628901" cy="6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537200" y="4136535"/>
            <a:ext cx="2705100" cy="369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kern="0" dirty="0" smtClean="0">
                <a:solidFill>
                  <a:srgbClr val="0000FF"/>
                </a:solidFill>
                <a:latin typeface="Verdana"/>
              </a:rPr>
              <a:t>Berufsgenossenschaft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62" y="533397"/>
            <a:ext cx="2985175" cy="2012861"/>
          </a:xfrm>
          <a:prstGeom prst="rect">
            <a:avLst/>
          </a:prstGeom>
        </p:spPr>
      </p:pic>
      <p:sp>
        <p:nvSpPr>
          <p:cNvPr id="2" name="AutoShape 2" descr="Bildergebnis für arbeitsagentu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AutoShape 4" descr="Bildergebnis für arbeitsagentu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AutoShape 6" descr="Bildergebnis für arbeitsagentu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e-DE">
              <a:solidFill>
                <a:prstClr val="black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2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640" y="2277508"/>
            <a:ext cx="7345362" cy="1470025"/>
          </a:xfrm>
          <a:noFill/>
        </p:spPr>
        <p:txBody>
          <a:bodyPr/>
          <a:lstStyle/>
          <a:p>
            <a:pPr algn="l" eaLnBrk="1" hangingPunct="1">
              <a:lnSpc>
                <a:spcPts val="7200"/>
              </a:lnSpc>
            </a:pPr>
            <a: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Belastingrecht Duitsland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57638"/>
            <a:ext cx="5038725" cy="4064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nl-NL" sz="18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  maart 2011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9631" y="5796553"/>
            <a:ext cx="447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nl-NL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Dipl.-</a:t>
            </a:r>
            <a:r>
              <a:rPr lang="nl-NL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Kfm</a:t>
            </a:r>
            <a:r>
              <a:rPr lang="nl-NL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. (FH) </a:t>
            </a:r>
            <a:r>
              <a:rPr lang="nl-NL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Jan Hartmann</a:t>
            </a:r>
            <a:r>
              <a:rPr lang="nl-NL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r>
              <a:rPr lang="nl-NL" sz="16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Steuerberater</a:t>
            </a:r>
            <a:r>
              <a:rPr lang="nl-NL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nl-NL" sz="16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nl-NL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j.hartmann@heisterborg-international.de</a:t>
            </a:r>
            <a:endParaRPr lang="nl-NL" sz="1600" b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31640" y="2277508"/>
            <a:ext cx="5774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Fiscale aspecten</a:t>
            </a:r>
          </a:p>
          <a:p>
            <a:r>
              <a:rPr lang="nl-NL" sz="4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in Duitsland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8065" y="1066800"/>
            <a:ext cx="8068735" cy="352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A8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4A8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8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8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83"/>
                </a:solidFill>
                <a:latin typeface="+mn-lt"/>
              </a:defRPr>
            </a:lvl9pPr>
          </a:lstStyle>
          <a:p>
            <a:pPr algn="ctr" defTabSz="914400" eaLnBrk="1" hangingPunct="1">
              <a:buFontTx/>
              <a:buNone/>
            </a:pPr>
            <a:r>
              <a:rPr lang="nl-NL" sz="2400" b="1" kern="0" dirty="0" smtClean="0">
                <a:latin typeface="+mj-lt"/>
                <a:cs typeface="Arial" panose="020B0604020202020204" pitchFamily="34" charset="0"/>
              </a:rPr>
              <a:t>Loonbelasting</a:t>
            </a:r>
            <a:r>
              <a:rPr lang="nl-NL" sz="2000" b="1" kern="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defTabSz="914400" eaLnBrk="1" hangingPunct="1">
              <a:buFontTx/>
              <a:buNone/>
            </a:pPr>
            <a:endParaRPr lang="nl-NL" sz="2000" b="1" kern="0" dirty="0" smtClean="0">
              <a:latin typeface="+mj-lt"/>
              <a:cs typeface="Arial" panose="020B0604020202020204" pitchFamily="34" charset="0"/>
            </a:endParaRPr>
          </a:p>
          <a:p>
            <a:pPr marL="355600" indent="-355600" defTabSz="914400" eaLnBrk="1" hangingPunct="1"/>
            <a:r>
              <a:rPr lang="nl-NL" sz="2000" kern="0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“Steuerklasse” (I tot en met VI)</a:t>
            </a:r>
          </a:p>
          <a:p>
            <a:pPr marL="755650" lvl="1" indent="-355600" defTabSz="914400" eaLnBrk="1" hangingPunct="1"/>
            <a:r>
              <a:rPr lang="nl-NL" sz="2000" kern="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Kinderen/heffingskorting op de “Lohnsteuerkarte”</a:t>
            </a:r>
          </a:p>
          <a:p>
            <a:pPr marL="755650" lvl="1" indent="-355600" defTabSz="914400" eaLnBrk="1" hangingPunct="1"/>
            <a:r>
              <a:rPr lang="nl-NL" sz="2000" kern="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Confessie</a:t>
            </a:r>
          </a:p>
          <a:p>
            <a:pPr marL="355600" indent="-355600" defTabSz="914400" eaLnBrk="1" hangingPunct="1"/>
            <a:r>
              <a:rPr lang="nl-NL" sz="2000" kern="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Verantwoordelijkheid ligt bij werkgever</a:t>
            </a:r>
          </a:p>
          <a:p>
            <a:pPr marL="355600" indent="-355600" defTabSz="914400" eaLnBrk="1" hangingPunct="1"/>
            <a:r>
              <a:rPr lang="nl-NL" sz="2000" kern="0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Controle door het </a:t>
            </a:r>
            <a:r>
              <a:rPr lang="nl-NL" sz="2000" kern="0" dirty="0" err="1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Finanzamt</a:t>
            </a:r>
            <a:endParaRPr lang="nl-NL" sz="2000" kern="0" dirty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  <a:p>
            <a:pPr marL="355600" indent="-355600" defTabSz="914400" eaLnBrk="1" hangingPunct="1"/>
            <a:endParaRPr lang="nl-NL" sz="1600" kern="0" dirty="0" smtClean="0">
              <a:solidFill>
                <a:srgbClr val="1F497D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4" descr="C:\Users\j.rashed\Desktop\Bilder\logosmalleu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765" y="4550305"/>
            <a:ext cx="1511301" cy="164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j.rashed\Desktop\Bilder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88934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j.rashed\Desktop\Bilder\820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3308" y="4328692"/>
            <a:ext cx="1484689" cy="18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j.rashed\Desktop\Bilder\trouwe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599" y="2827867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7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07999" y="1278466"/>
            <a:ext cx="702733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Individuele loonbelasting (burgerlijke stand, kinderen, kerkbelasting, etc.)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Lohnsteuerklassen</a:t>
            </a:r>
          </a:p>
          <a:p>
            <a:pPr marL="742950" lvl="1" indent="-285750" defTabSz="914400">
              <a:spcBef>
                <a:spcPct val="20000"/>
              </a:spcBef>
              <a:buFont typeface="Arial"/>
              <a:buChar char="–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I	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ongehuwd</a:t>
            </a:r>
            <a:endParaRPr lang="nl-NL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742950" lvl="1" indent="-285750" defTabSz="914400">
              <a:spcBef>
                <a:spcPct val="20000"/>
              </a:spcBef>
              <a:buFont typeface="Arial"/>
              <a:buChar char="–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II	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alleenstaand </a:t>
            </a: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met kind(eren)</a:t>
            </a:r>
          </a:p>
          <a:p>
            <a:pPr marL="742950" lvl="1" indent="-285750" defTabSz="914400">
              <a:spcBef>
                <a:spcPct val="20000"/>
              </a:spcBef>
              <a:buFont typeface="Arial"/>
              <a:buChar char="–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combinatie III/V		getrouwd</a:t>
            </a:r>
          </a:p>
          <a:p>
            <a:pPr marL="742950" lvl="1" indent="-285750" defTabSz="914400">
              <a:spcBef>
                <a:spcPct val="20000"/>
              </a:spcBef>
              <a:buFont typeface="Arial"/>
              <a:buChar char="–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combinatie IV/IV		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getrouwd</a:t>
            </a:r>
            <a:endParaRPr lang="nl-NL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742950" lvl="1" indent="-285750" defTabSz="914400">
              <a:spcBef>
                <a:spcPct val="20000"/>
              </a:spcBef>
              <a:buFont typeface="Arial"/>
              <a:buChar char="–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VI			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tweede </a:t>
            </a: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baan (zonder heffingskorting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4738" algn="l"/>
                <a:tab pos="2514600" algn="l"/>
                <a:tab pos="2870200" algn="l"/>
              </a:tabLst>
            </a:pPr>
            <a:r>
              <a:rPr lang="de-DE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Solidariteitsheffing</a:t>
            </a:r>
            <a:r>
              <a:rPr lang="de-DE" dirty="0" smtClean="0">
                <a:solidFill>
                  <a:srgbClr val="1F497D"/>
                </a:solidFill>
                <a:cs typeface="Arial" panose="020B0604020202020204" pitchFamily="34" charset="0"/>
              </a:rPr>
              <a:t> van de IB</a:t>
            </a:r>
            <a:endParaRPr lang="nl-NL" dirty="0" smtClean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Kerkbelasting van </a:t>
            </a: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de 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IB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Werkgever </a:t>
            </a:r>
            <a:r>
              <a:rPr lang="nl-NL" dirty="0">
                <a:solidFill>
                  <a:srgbClr val="1F497D"/>
                </a:solidFill>
                <a:cs typeface="Arial" panose="020B0604020202020204" pitchFamily="34" charset="0"/>
              </a:rPr>
              <a:t>is aansprakelijk voor 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fouten</a:t>
            </a: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ElStam</a:t>
            </a:r>
            <a:endParaRPr lang="nl-NL" dirty="0" smtClean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800100" lvl="1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Bescheinigung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Lohnsteuermerkmale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für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beschränkt</a:t>
            </a: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nl-NL" dirty="0" err="1" smtClean="0">
                <a:solidFill>
                  <a:srgbClr val="1F497D"/>
                </a:solidFill>
                <a:cs typeface="Arial" panose="020B0604020202020204" pitchFamily="34" charset="0"/>
              </a:rPr>
              <a:t>Steuerpflichtige</a:t>
            </a:r>
            <a:endParaRPr lang="nl-NL" dirty="0" smtClean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tabLst>
                <a:tab pos="1074738" algn="l"/>
                <a:tab pos="2514600" algn="l"/>
                <a:tab pos="2870200" algn="l"/>
              </a:tabLst>
            </a:pPr>
            <a:r>
              <a:rPr lang="nl-NL" dirty="0" smtClean="0">
                <a:solidFill>
                  <a:srgbClr val="1F497D"/>
                </a:solidFill>
                <a:cs typeface="Arial" panose="020B0604020202020204" pitchFamily="34" charset="0"/>
              </a:rPr>
              <a:t>Aangifte inkomstenbelasting Duitsland </a:t>
            </a:r>
            <a:endParaRPr lang="nl-NL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defTabSz="914400"/>
            <a:endParaRPr lang="de-DE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Steuerklasse</a:t>
            </a:r>
            <a:endParaRPr lang="de-DE" sz="2200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Vergelijking</a:t>
            </a:r>
            <a:endParaRPr lang="de-DE" sz="2400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8"/>
          <p:cNvSpPr txBox="1"/>
          <p:nvPr/>
        </p:nvSpPr>
        <p:spPr>
          <a:xfrm>
            <a:off x="7191400" y="2864766"/>
            <a:ext cx="18002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nl-NL" sz="2200" dirty="0" err="1" smtClean="0">
                <a:solidFill>
                  <a:prstClr val="black"/>
                </a:solidFill>
              </a:rPr>
              <a:t>Grundtarif</a:t>
            </a:r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4" name="Tekstvak 9"/>
          <p:cNvSpPr txBox="1"/>
          <p:nvPr/>
        </p:nvSpPr>
        <p:spPr>
          <a:xfrm>
            <a:off x="7191400" y="3298211"/>
            <a:ext cx="18002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nl-NL" sz="2200" dirty="0" err="1" smtClean="0">
                <a:solidFill>
                  <a:prstClr val="black"/>
                </a:solidFill>
              </a:rPr>
              <a:t>Splittingtarif</a:t>
            </a:r>
            <a:endParaRPr lang="nl-NL" sz="2200" dirty="0">
              <a:solidFill>
                <a:prstClr val="black"/>
              </a:solidFill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7343800" y="4164106"/>
            <a:ext cx="18002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/>
            <a:r>
              <a:rPr lang="nl-NL" sz="2200" dirty="0" smtClean="0">
                <a:solidFill>
                  <a:prstClr val="black"/>
                </a:solidFill>
              </a:rPr>
              <a:t>NL  IB tarief</a:t>
            </a:r>
          </a:p>
          <a:p>
            <a:pPr defTabSz="914400"/>
            <a:r>
              <a:rPr lang="nl-NL" dirty="0">
                <a:solidFill>
                  <a:prstClr val="black"/>
                </a:solidFill>
              </a:rPr>
              <a:t>z</a:t>
            </a:r>
            <a:r>
              <a:rPr lang="nl-NL" dirty="0" smtClean="0">
                <a:solidFill>
                  <a:prstClr val="black"/>
                </a:solidFill>
              </a:rPr>
              <a:t>onder premies</a:t>
            </a:r>
            <a:endParaRPr lang="nl-NL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98170"/>
              </p:ext>
            </p:extLst>
          </p:nvPr>
        </p:nvGraphicFramePr>
        <p:xfrm>
          <a:off x="425128" y="2159001"/>
          <a:ext cx="6007100" cy="35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4" imgW="6010351" imgH="2514600" progId="Excel.Sheet.8">
                  <p:embed/>
                </p:oleObj>
              </mc:Choice>
              <mc:Fallback>
                <p:oleObj name="Worksheet" r:id="rId4" imgW="6010351" imgH="2514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28" y="2159001"/>
                        <a:ext cx="6007100" cy="3562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echte verbindingslijn 5"/>
          <p:cNvCxnSpPr/>
          <p:nvPr/>
        </p:nvCxnSpPr>
        <p:spPr bwMode="auto">
          <a:xfrm>
            <a:off x="6516216" y="3084815"/>
            <a:ext cx="432048" cy="0"/>
          </a:xfrm>
          <a:prstGeom prst="line">
            <a:avLst/>
          </a:prstGeom>
          <a:ln cap="rnd">
            <a:solidFill>
              <a:srgbClr val="00529E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6"/>
          <p:cNvCxnSpPr/>
          <p:nvPr/>
        </p:nvCxnSpPr>
        <p:spPr bwMode="auto">
          <a:xfrm>
            <a:off x="6516216" y="3588871"/>
            <a:ext cx="432048" cy="0"/>
          </a:xfrm>
          <a:prstGeom prst="line">
            <a:avLst/>
          </a:prstGeom>
          <a:ln cap="rnd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7"/>
          <p:cNvCxnSpPr/>
          <p:nvPr/>
        </p:nvCxnSpPr>
        <p:spPr bwMode="auto">
          <a:xfrm>
            <a:off x="6516216" y="4380959"/>
            <a:ext cx="432048" cy="0"/>
          </a:xfrm>
          <a:prstGeom prst="line">
            <a:avLst/>
          </a:prstGeom>
          <a:ln cap="rnd">
            <a:solidFill>
              <a:srgbClr val="C00000"/>
            </a:solidFill>
            <a:prstDash val="lgDashDotDot"/>
            <a:headEnd type="none" w="med" len="med"/>
            <a:tailEnd type="none" w="med" len="med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1286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Auto van de </a:t>
            </a:r>
            <a:r>
              <a:rPr lang="nl-NL" sz="24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zaak</a:t>
            </a:r>
            <a:endParaRPr lang="nl-NL" sz="2400" b="1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1932" y="2040466"/>
            <a:ext cx="7628467" cy="3230563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Wonen in 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Nederland, werken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 Duitsland, </a:t>
            </a:r>
            <a:b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Duits kenteken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Geen BPM mits….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Duitse 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bijtelling</a:t>
            </a:r>
          </a:p>
          <a:p>
            <a:pPr marL="1009650" lvl="1" indent="-609600">
              <a:buFont typeface="Symbol" panose="05050102010706020507" pitchFamily="18" charset="2"/>
              <a:buChar char="-"/>
            </a:pP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Privégebruik: 1% van de Duitse cataloguswaarde per maand</a:t>
            </a:r>
          </a:p>
          <a:p>
            <a:pPr marL="1009650" lvl="1" indent="-609600">
              <a:buFont typeface="Symbol" panose="05050102010706020507" pitchFamily="18" charset="2"/>
              <a:buChar char="-"/>
            </a:pP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Woon-/werkverkeer: 0,03% van de Duitse cataloguswaarde per maand en per kilometer</a:t>
            </a:r>
          </a:p>
          <a:p>
            <a:pPr marL="1009650" lvl="1" indent="-609600">
              <a:buFont typeface="Symbol" panose="05050102010706020507" pitchFamily="18" charset="2"/>
              <a:buChar char="-"/>
            </a:pP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Géén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vrijstelling  &lt;500 km privégebruik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Rittenadministratie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BTW over </a:t>
            </a:r>
            <a:r>
              <a:rPr lang="nl-NL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privé-gebruik</a:t>
            </a:r>
            <a:endParaRPr lang="nl-NL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nl-NL" sz="14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Plaats van dienst: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nl-NL" sz="14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Duitsland: “verhuur” – woonplaats werknemer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nl-NL" sz="14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Nederland: vestigingsplaats werkgever</a:t>
            </a:r>
            <a:endParaRPr lang="nl-NL" sz="14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nl-NL" sz="18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nl-NL" sz="1800" dirty="0" smtClean="0"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l-NL" sz="1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3" y="4580488"/>
            <a:ext cx="2760133" cy="154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Auto van de </a:t>
            </a:r>
            <a:r>
              <a:rPr lang="de-DE" sz="2400" b="1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zaak</a:t>
            </a:r>
            <a:endParaRPr lang="de-DE" sz="2400" b="1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45067" y="1600200"/>
            <a:ext cx="7941733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89338" algn="l"/>
                <a:tab pos="3944938" algn="l"/>
              </a:tabLst>
            </a:pP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auto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ter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beschikking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stellen </a:t>
            </a: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Duitse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bruto 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cataloguswaarde 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€ 40 000</a:t>
            </a: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1 % v. € 40 000		€ 400</a:t>
            </a: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0,03 % v. € 40 000 		</a:t>
            </a:r>
            <a:r>
              <a:rPr lang="de-DE" sz="18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€ 480</a:t>
            </a: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Bijtelling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per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maand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		€ 880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fictief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loon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endParaRPr lang="de-DE" sz="18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kilometervergoeding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40 km x 0,30 x 20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dagen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	</a:t>
            </a:r>
            <a:r>
              <a:rPr lang="de-DE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 ./.</a:t>
            </a:r>
            <a:r>
              <a:rPr lang="de-DE" sz="18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€ 230</a:t>
            </a: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Forfaitaire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loonbelasting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	€ 650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fictief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loon</a:t>
            </a:r>
            <a:endParaRPr lang="de-DE" sz="18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89338" algn="l"/>
                <a:tab pos="3944938" algn="l"/>
              </a:tabLst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eindheffing</a:t>
            </a:r>
            <a:r>
              <a:rPr lang="de-DE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15 %</a:t>
            </a:r>
            <a:endParaRPr lang="de-DE" sz="18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B8FA-DF2B-4004-AFB2-CD0CAE557E6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0" y="311150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Reisekostenrecht </a:t>
            </a:r>
            <a:r>
              <a:rPr lang="de-DE" sz="2400" b="1" dirty="0" err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sinds</a:t>
            </a:r>
            <a:r>
              <a:rPr lang="de-DE" sz="2400" b="1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de-DE" sz="2400" b="1" dirty="0" err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januari</a:t>
            </a:r>
            <a:r>
              <a:rPr lang="de-DE" sz="2400" b="1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2014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4294967295"/>
          </p:nvPr>
        </p:nvSpPr>
        <p:spPr>
          <a:xfrm>
            <a:off x="846138" y="1211263"/>
            <a:ext cx="8297862" cy="50371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e-DE" sz="18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Vergoeding</a:t>
            </a:r>
            <a:r>
              <a:rPr lang="de-DE" sz="18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onbelast</a:t>
            </a:r>
            <a:r>
              <a:rPr lang="de-DE" sz="18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daggeld</a:t>
            </a:r>
            <a:r>
              <a:rPr lang="de-DE" sz="18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(Verpflegungsmehraufwendungen)</a:t>
            </a:r>
          </a:p>
          <a:p>
            <a:pPr marL="0" lvl="0" indent="0">
              <a:buNone/>
            </a:pPr>
            <a:endParaRPr lang="de-DE" sz="1800" b="1" u="sng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Afwezigheid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 &gt;   8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uur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	12 Euro</a:t>
            </a:r>
          </a:p>
          <a:p>
            <a:pPr marL="0" lvl="0" indent="0">
              <a:buNone/>
            </a:pPr>
            <a:r>
              <a:rPr lang="de-DE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Afwezigheid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 &gt; 24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uur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	24 Euro</a:t>
            </a:r>
          </a:p>
          <a:p>
            <a:pPr marL="0" lvl="0" indent="0">
              <a:buNone/>
            </a:pPr>
            <a:endParaRPr lang="de-DE" sz="16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Bij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een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meerdaagse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(min. 2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dagen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 reis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met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overnachting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buiten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woning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zijn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op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	de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vertrek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- en </a:t>
            </a:r>
            <a:r>
              <a:rPr lang="de-DE" sz="1600" dirty="0" err="1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erugkeerdag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12 Euro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te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vergoeden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, de minimale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werktijd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van 8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uur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is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hierbij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niet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van belang.</a:t>
            </a:r>
          </a:p>
          <a:p>
            <a:pPr marL="0" lvl="0" indent="0">
              <a:buNone/>
            </a:pPr>
            <a:endParaRPr lang="de-DE" sz="16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Vertrek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Zondag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, 20.00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uur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de-DE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Terugkeer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Dinsdag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, 15.00 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uur</a:t>
            </a:r>
            <a:endParaRPr lang="de-DE" sz="16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de-DE" sz="16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Zondag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12 Euro</a:t>
            </a:r>
          </a:p>
          <a:p>
            <a:pPr marL="0" lvl="0" indent="0">
              <a:buNone/>
            </a:pPr>
            <a:r>
              <a:rPr lang="de-DE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Maandag</a:t>
            </a:r>
            <a:r>
              <a:rPr lang="de-DE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24 Euro</a:t>
            </a:r>
          </a:p>
          <a:p>
            <a:pPr marL="0" lvl="0" indent="0">
              <a:buNone/>
            </a:pPr>
            <a:r>
              <a:rPr lang="de-DE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Dinsdag</a:t>
            </a: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12 Euro</a:t>
            </a:r>
          </a:p>
          <a:p>
            <a:pPr marL="0" lvl="0" indent="0">
              <a:buNone/>
            </a:pPr>
            <a:r>
              <a:rPr lang="de-DE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		</a:t>
            </a:r>
            <a:r>
              <a:rPr lang="de-DE" sz="1600" b="1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48 Euro</a:t>
            </a:r>
          </a:p>
          <a:p>
            <a:pPr marL="0" lvl="0" indent="0">
              <a:buNone/>
            </a:pPr>
            <a:endParaRPr lang="de-DE" sz="1600" b="1" u="sng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Rijzen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naar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het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buitenland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vaste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bedragen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per 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land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de-DE" sz="1600" u="sng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Nederland</a:t>
            </a:r>
            <a:r>
              <a:rPr lang="de-DE" sz="1600" u="sng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: 31/46 Euro)</a:t>
            </a:r>
          </a:p>
        </p:txBody>
      </p:sp>
    </p:spTree>
    <p:extLst>
      <p:ext uri="{BB962C8B-B14F-4D97-AF65-F5344CB8AC3E}">
        <p14:creationId xmlns:p14="http://schemas.microsoft.com/office/powerpoint/2010/main" val="25137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533" y="1976438"/>
            <a:ext cx="8475134" cy="3933295"/>
          </a:xfrm>
        </p:spPr>
        <p:txBody>
          <a:bodyPr anchor="t">
            <a:normAutofit/>
          </a:bodyPr>
          <a:lstStyle/>
          <a:p>
            <a:pPr lvl="0" algn="l">
              <a:spcAft>
                <a:spcPts val="1200"/>
              </a:spcAft>
            </a:pPr>
            <a:r>
              <a:rPr lang="de-DE" sz="1800" dirty="0" smtClean="0">
                <a:solidFill>
                  <a:srgbClr val="1F49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e-DE" sz="1800" dirty="0" smtClean="0">
                <a:solidFill>
                  <a:srgbClr val="1F49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solidFill>
                  <a:srgbClr val="1F49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e-DE" sz="1800" dirty="0" smtClean="0">
                <a:solidFill>
                  <a:srgbClr val="1F49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solidFill>
                  <a:srgbClr val="1F49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e-DE" sz="1800" dirty="0" smtClean="0">
                <a:solidFill>
                  <a:srgbClr val="1F49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20899" y="572611"/>
            <a:ext cx="7664980" cy="159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err="1" smtClean="0">
                <a:solidFill>
                  <a:srgbClr val="1F497D"/>
                </a:solidFill>
              </a:rPr>
              <a:t>Ziekteverzekering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endParaRPr lang="de-DE" sz="3600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1637" y="2358599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Iedere </a:t>
            </a:r>
            <a:r>
              <a:rPr lang="nl-NL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medewerker kiest in Duitsland voor één </a:t>
            </a:r>
            <a:r>
              <a:rPr lang="nl-NL" dirty="0" err="1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Krankenkasse</a:t>
            </a:r>
            <a:endParaRPr lang="nl-NL" dirty="0" smtClean="0">
              <a:solidFill>
                <a:srgbClr val="1F497D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Private </a:t>
            </a:r>
            <a:r>
              <a:rPr lang="nl-NL" dirty="0" err="1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Krankenversicherung</a:t>
            </a:r>
            <a:r>
              <a:rPr lang="nl-NL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mogelijk indien &gt; </a:t>
            </a:r>
            <a:r>
              <a:rPr lang="nl-NL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56.250 euro/jaar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nl-NL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Duitsland bestaan 124 </a:t>
            </a:r>
            <a:r>
              <a:rPr lang="nl-NL" dirty="0" err="1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Krankenkassen</a:t>
            </a:r>
            <a:endParaRPr lang="nl-NL" dirty="0" smtClean="0">
              <a:solidFill>
                <a:srgbClr val="1F497D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werkgever </a:t>
            </a:r>
            <a:r>
              <a:rPr lang="nl-NL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doet de aanmelding bij de </a:t>
            </a:r>
            <a:r>
              <a:rPr lang="nl-NL" dirty="0" err="1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Krankenkasse</a:t>
            </a:r>
            <a:endParaRPr lang="nl-NL" dirty="0" smtClean="0">
              <a:solidFill>
                <a:srgbClr val="1F497D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controle </a:t>
            </a:r>
            <a:r>
              <a:rPr lang="nl-NL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door de  Deutsche </a:t>
            </a:r>
            <a:r>
              <a:rPr lang="nl-NL" dirty="0" err="1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Rentenversicherung</a:t>
            </a:r>
            <a:r>
              <a:rPr lang="nl-NL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om de vier jaar</a:t>
            </a:r>
            <a:r>
              <a:rPr lang="de-DE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rgbClr val="1F497D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de-DE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1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200" b="1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Geringfügig Beschäftigte en Gleitzone </a:t>
            </a:r>
            <a:endParaRPr lang="de-DE" sz="2200" b="1" dirty="0">
              <a:solidFill>
                <a:schemeClr val="tx2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Minijob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inkomen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&lt; 450,00 EUR per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maand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Werkgever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draagt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loonbelasting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en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sociale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verzekeringskosten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Werknemer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3,9 %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voor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pensioenpremie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de-DE" sz="18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de-DE" sz="1800" b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Midijob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inkomen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450,01 EUR &lt; 850,00 EUR per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maand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Werkgever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betaalt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volledige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premies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Werknemer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worden minder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hoge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premies</a:t>
            </a:r>
            <a:r>
              <a:rPr lang="de-DE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geheven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hoge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sociale verzekeringspremies beïnvloeden 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zeer sterk het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netto 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loon</a:t>
            </a:r>
            <a:endParaRPr lang="nl-NL" sz="18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 regeling met de minder premies bij een </a:t>
            </a:r>
            <a:r>
              <a:rPr lang="nl-NL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midijob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, maakt dus een verschil tussen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een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netto loon uit een </a:t>
            </a:r>
            <a:r>
              <a:rPr lang="nl-NL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minijob</a:t>
            </a:r>
            <a:r>
              <a:rPr lang="nl-NL" sz="18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en een </a:t>
            </a:r>
            <a:r>
              <a:rPr lang="nl-NL" sz="18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midijob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de-DE" sz="18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de-DE" sz="18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de-DE" sz="1800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kern="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Ziekte</a:t>
            </a:r>
            <a:r>
              <a:rPr lang="nl-NL" sz="2400" kern="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b="1" kern="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van</a:t>
            </a:r>
            <a:r>
              <a:rPr lang="nl-NL" sz="2400" kern="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2400" b="1" kern="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medewerkers</a:t>
            </a:r>
            <a:endParaRPr lang="de-DE" sz="2400" b="1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Doorbetaling bij ziekte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door werkgever: 6 weken, ziekmelding van een dokter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door </a:t>
            </a:r>
            <a:r>
              <a:rPr lang="nl-NL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Krankenkasse</a:t>
            </a: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: ziekengeld (</a:t>
            </a:r>
            <a:r>
              <a:rPr lang="nl-NL" sz="1600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Krankengeld</a:t>
            </a: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 &gt; 6 weken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ziekengeld </a:t>
            </a:r>
            <a:r>
              <a:rPr lang="nl-NL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is 70% van </a:t>
            </a: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het brutoloon en wordt</a:t>
            </a:r>
          </a:p>
          <a:p>
            <a:pPr marL="355600" indent="-355600">
              <a:buNone/>
            </a:pPr>
            <a:r>
              <a:rPr lang="nl-NL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78 weken binnen 3 jaar doorbetaald</a:t>
            </a:r>
          </a:p>
          <a:p>
            <a:pPr marL="0" indent="0">
              <a:buNone/>
            </a:pPr>
            <a:endParaRPr lang="nl-NL" sz="16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Umlage</a:t>
            </a: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1 </a:t>
            </a: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(&lt; 30 </a:t>
            </a:r>
            <a:r>
              <a:rPr lang="nl-NL" sz="1600" b="1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werknemers; </a:t>
            </a: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Ziekteverzuimverzekering)</a:t>
            </a:r>
          </a:p>
          <a:p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 werkgever ontvangt max. 80% van de kosten terug</a:t>
            </a:r>
          </a:p>
          <a:p>
            <a:pPr marL="0" indent="0">
              <a:buNone/>
            </a:pPr>
            <a:endParaRPr lang="nl-NL" sz="1600" b="1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Umlage</a:t>
            </a: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2 (</a:t>
            </a:r>
            <a:r>
              <a:rPr lang="nl-NL" sz="1600" b="1" dirty="0" err="1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Mutterschaftsaufwendungen</a:t>
            </a: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nl-NL" sz="1600" dirty="0" smtClean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 werkgever ontvangt 100% van de kosten bij</a:t>
            </a:r>
          </a:p>
          <a:p>
            <a:pPr marL="355600" indent="-355600">
              <a:buNone/>
            </a:pPr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moederschapsverlof terug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6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1600" b="1" dirty="0" err="1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Insolvenzgeldumlage</a:t>
            </a:r>
            <a:r>
              <a:rPr lang="nl-NL" sz="1600" b="1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(0,15</a:t>
            </a:r>
            <a:r>
              <a:rPr lang="nl-NL" sz="16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%)</a:t>
            </a:r>
          </a:p>
          <a:p>
            <a:r>
              <a:rPr lang="nl-NL" sz="1600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iedere werkgever betaalt een bijdrage voor loondoorbetaling in het geval van faillissement</a:t>
            </a:r>
            <a: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2" descr="Eine Arbeitsunfähigkeitsbescheinigung ('gelber Zettel') bescheinigt die Arbeitsunfähigkeit - nicht mehr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06" y="2595556"/>
            <a:ext cx="2963333" cy="21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81519"/>
              </p:ext>
            </p:extLst>
          </p:nvPr>
        </p:nvGraphicFramePr>
        <p:xfrm>
          <a:off x="179512" y="702735"/>
          <a:ext cx="7446638" cy="27296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2675"/>
                <a:gridCol w="2362201"/>
                <a:gridCol w="2611762"/>
              </a:tblGrid>
              <a:tr h="4487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sz="1800" dirty="0" smtClean="0"/>
                        <a:t>Premies</a:t>
                      </a:r>
                      <a:endParaRPr lang="de-DE" sz="1800" dirty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sz="1800" dirty="0" smtClean="0"/>
                        <a:t>Oude deelstaten</a:t>
                      </a:r>
                      <a:endParaRPr lang="de-DE" sz="1800" dirty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sz="1800" dirty="0" err="1" smtClean="0"/>
                        <a:t>Nieuwe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deelstaten</a:t>
                      </a:r>
                      <a:endParaRPr lang="de-DE" sz="1800" dirty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sz="800" dirty="0" smtClean="0">
                          <a:solidFill>
                            <a:schemeClr val="tx2"/>
                          </a:solidFill>
                        </a:rPr>
                        <a:t>Brandenburg, Mecklenburg-Vorpommern, Sachsen, Sachsen-Anhalt, Thüringen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KV,</a:t>
                      </a:r>
                      <a:r>
                        <a:rPr lang="de-D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2"/>
                          </a:solidFill>
                        </a:rPr>
                        <a:t>Krankenvers</a:t>
                      </a:r>
                      <a:r>
                        <a:rPr lang="de-DE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de-DE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14,60 %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14,60</a:t>
                      </a:r>
                      <a:r>
                        <a:rPr lang="de-DE" baseline="0" dirty="0" smtClean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PV,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Pflegevers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2,35 %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2,35 %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RV,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Rentenvers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18,70 %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18,70 %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AV,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Arbeitsl.vers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3,00 %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3,00 %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Werknemers (ouder dan 23 jaar) zonder kind betalen extra 0,25 % voor PV. Dit is alleen een werknemersaandeel!</a:t>
                      </a:r>
                      <a:endParaRPr lang="de-DE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4A8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004A8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50353"/>
              </p:ext>
            </p:extLst>
          </p:nvPr>
        </p:nvGraphicFramePr>
        <p:xfrm>
          <a:off x="179512" y="4123267"/>
          <a:ext cx="7459543" cy="19219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5809"/>
                <a:gridCol w="2345267"/>
                <a:gridCol w="2548467"/>
              </a:tblGrid>
              <a:tr h="4233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Premies</a:t>
                      </a:r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 max.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/>
                        <a:t>Oude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deelstaten</a:t>
                      </a:r>
                      <a:endParaRPr lang="de-DE" sz="1800" dirty="0" smtClean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Nieuwe</a:t>
                      </a:r>
                      <a:r>
                        <a:rPr kumimoji="0" lang="de-DE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deelstaten</a:t>
                      </a:r>
                      <a:endParaRPr kumimoji="0" lang="de-DE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A8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11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RV + AV per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maand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6.200,00 €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5.400,00 €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RV + AV per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jaar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74.400,00 €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62.800,00 €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9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KV + PV per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maand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4.237,50 €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4.125,00 €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KV + PV per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jaar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50.850,00 €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49.500,00 €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3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64"/>
          <p:cNvSpPr>
            <a:spLocks noGrp="1"/>
          </p:cNvSpPr>
          <p:nvPr>
            <p:ph type="title"/>
          </p:nvPr>
        </p:nvSpPr>
        <p:spPr>
          <a:xfrm>
            <a:off x="439738" y="374650"/>
            <a:ext cx="3738562" cy="835025"/>
          </a:xfrm>
        </p:spPr>
        <p:txBody>
          <a:bodyPr lIns="0" tIns="0" rIns="0" bIns="0">
            <a:normAutofit/>
          </a:bodyPr>
          <a:lstStyle/>
          <a:p>
            <a:pPr algn="l" defTabSz="182563" eaLnBrk="1" hangingPunct="1">
              <a:spcBef>
                <a:spcPts val="400"/>
              </a:spcBef>
            </a:pPr>
            <a:r>
              <a:rPr lang="de-DE" sz="2400" b="1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HEISTERBORG </a:t>
            </a:r>
            <a:r>
              <a:rPr lang="de-DE" sz="2400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/>
            </a:r>
            <a:br>
              <a:rPr lang="de-DE" sz="2400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</a:br>
            <a:r>
              <a:rPr lang="de-DE" sz="2800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INTERNATIONAL</a:t>
            </a:r>
            <a:r>
              <a:rPr lang="de-DE" sz="2400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 </a:t>
            </a:r>
          </a:p>
        </p:txBody>
      </p:sp>
      <p:sp>
        <p:nvSpPr>
          <p:cNvPr id="18434" name="Shape 65"/>
          <p:cNvSpPr>
            <a:spLocks noGrp="1"/>
          </p:cNvSpPr>
          <p:nvPr>
            <p:ph type="body" idx="1"/>
          </p:nvPr>
        </p:nvSpPr>
        <p:spPr>
          <a:xfrm>
            <a:off x="106363" y="1370013"/>
            <a:ext cx="4405312" cy="4946650"/>
          </a:xfrm>
        </p:spPr>
        <p:txBody>
          <a:bodyPr lIns="0" tIns="0" rIns="0" bIns="0">
            <a:normAutofit/>
          </a:bodyPr>
          <a:lstStyle/>
          <a:p>
            <a:pPr marL="320675" indent="-320675" algn="l" eaLnBrk="1" hangingPunct="1">
              <a:buSzPct val="100000"/>
              <a:buFontTx/>
              <a:buChar char="•"/>
            </a:pPr>
            <a:endParaRPr lang="de-DE" sz="2000" dirty="0" smtClean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Heisterborg </a:t>
            </a:r>
            <a:r>
              <a:rPr lang="de-DE" sz="2000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&amp; Partner</a:t>
            </a: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Belastingadviseurs</a:t>
            </a:r>
            <a:endParaRPr lang="de-DE" sz="2000" dirty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Advocaten</a:t>
            </a:r>
            <a:endParaRPr lang="de-DE" sz="2000" dirty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15 </a:t>
            </a: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werknemers</a:t>
            </a:r>
            <a:endParaRPr lang="de-DE" altLang="ja-JP" sz="2000" dirty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2 </a:t>
            </a:r>
            <a:r>
              <a:rPr lang="de-DE" sz="2000" dirty="0" err="1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n</a:t>
            </a: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ationaliteiten</a:t>
            </a:r>
            <a:endParaRPr lang="de-DE" sz="2000" dirty="0" smtClean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Tweetalig</a:t>
            </a:r>
            <a:endParaRPr lang="de-DE" sz="2000" dirty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  <a:p>
            <a:pPr marL="320675" indent="-320675" algn="l" eaLnBrk="1" hangingPunct="1">
              <a:buSzPct val="100000"/>
              <a:buFontTx/>
              <a:buChar char="•"/>
            </a:pP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Specialisten</a:t>
            </a:r>
            <a:r>
              <a:rPr lang="de-DE" sz="2000" dirty="0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 „</a:t>
            </a: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over</a:t>
            </a:r>
            <a:r>
              <a:rPr lang="de-DE" sz="2000" dirty="0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 de </a:t>
            </a:r>
            <a:r>
              <a:rPr lang="de-DE" sz="2000" dirty="0" err="1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grens</a:t>
            </a:r>
            <a:r>
              <a:rPr lang="de-DE" sz="2000" dirty="0" smtClean="0">
                <a:solidFill>
                  <a:schemeClr val="tx2"/>
                </a:solidFill>
                <a:cs typeface="Arial" panose="020B0604020202020204" pitchFamily="34" charset="0"/>
                <a:sym typeface="Helvetica Neue" charset="0"/>
              </a:rPr>
              <a:t>“</a:t>
            </a:r>
            <a:endParaRPr lang="de-DE" sz="2000" dirty="0">
              <a:solidFill>
                <a:schemeClr val="tx2"/>
              </a:solidFill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8435" name="Shape 6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9pPr>
          </a:lstStyle>
          <a:p>
            <a:pPr eaLnBrk="1" hangingPunct="1"/>
            <a:fld id="{1632B547-0DDA-5042-8907-48CE7B067020}" type="slidenum">
              <a:rPr lang="de-DE" sz="1200">
                <a:solidFill>
                  <a:srgbClr val="888888"/>
                </a:solidFill>
              </a:rPr>
              <a:pPr eaLnBrk="1" hangingPunct="1"/>
              <a:t>3</a:t>
            </a:fld>
            <a:endParaRPr lang="de-DE" sz="1200">
              <a:solidFill>
                <a:srgbClr val="888888"/>
              </a:solidFill>
            </a:endParaRPr>
          </a:p>
        </p:txBody>
      </p:sp>
      <p:pic>
        <p:nvPicPr>
          <p:cNvPr id="67" name="HI außen 2 k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1675" y="0"/>
            <a:ext cx="5143501" cy="6858001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6" name="Shape 74"/>
          <p:cNvSpPr>
            <a:spLocks noChangeArrowheads="1"/>
          </p:cNvSpPr>
          <p:nvPr/>
        </p:nvSpPr>
        <p:spPr bwMode="auto">
          <a:xfrm>
            <a:off x="4692904" y="6326188"/>
            <a:ext cx="4183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b="1" dirty="0" err="1" smtClean="0">
                <a:solidFill>
                  <a:srgbClr val="FFFFFF"/>
                </a:solidFill>
                <a:latin typeface="Helvetica Neue" charset="0"/>
                <a:cs typeface="Helvetica Neue" charset="0"/>
                <a:sym typeface="Helvetica Neue" charset="0"/>
              </a:rPr>
              <a:t>info@heisterborg-international.de</a:t>
            </a:r>
            <a:r>
              <a:rPr lang="de-DE" sz="2000" b="1" dirty="0" smtClean="0">
                <a:solidFill>
                  <a:srgbClr val="FFFFFF"/>
                </a:solidFill>
                <a:latin typeface="Helvetica Neue" charset="0"/>
                <a:cs typeface="Helvetica Neue" charset="0"/>
                <a:sym typeface="Helvetica Neue" charset="0"/>
              </a:rPr>
              <a:t> </a:t>
            </a:r>
            <a:endParaRPr lang="de-DE" sz="2000" b="1" dirty="0">
              <a:solidFill>
                <a:srgbClr val="FFFFFF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83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44" y="-27384"/>
            <a:ext cx="1014220" cy="2371250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0918"/>
              </p:ext>
            </p:extLst>
          </p:nvPr>
        </p:nvGraphicFramePr>
        <p:xfrm>
          <a:off x="107504" y="404663"/>
          <a:ext cx="7560734" cy="59046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64267"/>
                <a:gridCol w="1955800"/>
                <a:gridCol w="1811867"/>
                <a:gridCol w="1828800"/>
              </a:tblGrid>
              <a:tr h="614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err="1" smtClean="0"/>
                        <a:t>Premiesoort</a:t>
                      </a:r>
                      <a:endParaRPr lang="de-DE" dirty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err="1" smtClean="0"/>
                        <a:t>Totaal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premie</a:t>
                      </a:r>
                      <a:endParaRPr lang="de-DE" dirty="0" smtClean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err="1" smtClean="0"/>
                        <a:t>Werkn</a:t>
                      </a:r>
                      <a:r>
                        <a:rPr lang="de-DE" dirty="0" smtClean="0"/>
                        <a:t>.-</a:t>
                      </a:r>
                      <a:r>
                        <a:rPr lang="de-DE" dirty="0" err="1" smtClean="0"/>
                        <a:t>deel</a:t>
                      </a:r>
                      <a:endParaRPr lang="de-DE" dirty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/>
                      <a:r>
                        <a:rPr lang="de-DE" dirty="0" err="1" smtClean="0"/>
                        <a:t>Werkg</a:t>
                      </a:r>
                      <a:r>
                        <a:rPr lang="de-DE" dirty="0" smtClean="0"/>
                        <a:t>.-</a:t>
                      </a:r>
                      <a:r>
                        <a:rPr lang="de-DE" dirty="0" err="1" smtClean="0"/>
                        <a:t>deel</a:t>
                      </a:r>
                      <a:endParaRPr lang="de-DE" dirty="0" smtClean="0">
                        <a:solidFill>
                          <a:srgbClr val="004A8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36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KV</a:t>
                      </a:r>
                      <a:r>
                        <a:rPr lang="de-DE" baseline="0" dirty="0" smtClean="0">
                          <a:solidFill>
                            <a:schemeClr val="tx2"/>
                          </a:solidFill>
                        </a:rPr>
                        <a:t> – ZVW 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(allg. Beitragssatz)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tabLst>
                          <a:tab pos="719138" algn="l"/>
                        </a:tabLst>
                      </a:pP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14,60 %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7,30 %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(excl. Zusatzbeitrag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200" baseline="0" dirty="0" err="1" smtClean="0">
                          <a:solidFill>
                            <a:schemeClr val="tx2"/>
                          </a:solidFill>
                        </a:rPr>
                        <a:t>afh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. van Krankenkasse; </a:t>
                      </a:r>
                      <a:r>
                        <a:rPr lang="de-DE" sz="1200" baseline="0" dirty="0" err="1" smtClean="0">
                          <a:solidFill>
                            <a:schemeClr val="tx2"/>
                          </a:solidFill>
                        </a:rPr>
                        <a:t>gemiddeld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 0,90 %)</a:t>
                      </a:r>
                      <a:endParaRPr lang="de-DE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7,30 %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09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PV - AWBZ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Beitragszuschlag Kinderlose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2,35 %</a:t>
                      </a:r>
                    </a:p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0,25 %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1,425 % 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(Sachsen: 1,925 %)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1,175% </a:t>
                      </a:r>
                    </a:p>
                    <a:p>
                      <a:pPr algn="r"/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(Sachsen: 0,675 %)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9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RV - AOW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18,70 %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9,35 %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9,35 %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79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AV - WW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3,00 %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1,50 %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1,50 %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IU 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de-DE" sz="1200" dirty="0" err="1" smtClean="0">
                          <a:solidFill>
                            <a:schemeClr val="tx2"/>
                          </a:solidFill>
                        </a:rPr>
                        <a:t>Insolvenszgeld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-umlage)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0,15 %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0,15 %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43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U1 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(Entgeltfortzahlung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 im Krankheitsfall)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sz="1600" dirty="0" err="1" smtClean="0">
                          <a:solidFill>
                            <a:schemeClr val="tx2"/>
                          </a:solidFill>
                        </a:rPr>
                        <a:t>Afhankelijk</a:t>
                      </a:r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 van de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„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</a:rPr>
                        <a:t>Krankenkasse</a:t>
                      </a:r>
                      <a:r>
                        <a:rPr lang="de-DE" sz="1200" baseline="0" dirty="0" smtClean="0">
                          <a:solidFill>
                            <a:schemeClr val="tx2"/>
                          </a:solidFill>
                        </a:rPr>
                        <a:t>“</a:t>
                      </a:r>
                      <a:endParaRPr lang="de-D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bij</a:t>
                      </a:r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 &lt;30 </a:t>
                      </a:r>
                      <a:r>
                        <a:rPr lang="de-DE" dirty="0" err="1" smtClean="0">
                          <a:solidFill>
                            <a:schemeClr val="tx2"/>
                          </a:solidFill>
                        </a:rPr>
                        <a:t>werknemer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018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U2 </a:t>
                      </a:r>
                      <a:r>
                        <a:rPr lang="de-DE" sz="1200" dirty="0" smtClean="0">
                          <a:solidFill>
                            <a:schemeClr val="tx2"/>
                          </a:solidFill>
                        </a:rPr>
                        <a:t>(Mutterschafts-aufwendungen)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sz="1600" kern="1200" baseline="0" dirty="0" err="1" smtClean="0">
                          <a:solidFill>
                            <a:schemeClr val="tx2"/>
                          </a:solidFill>
                        </a:rPr>
                        <a:t>Afhankelijk</a:t>
                      </a:r>
                      <a:r>
                        <a:rPr lang="de-DE" sz="1600" kern="1200" baseline="0" dirty="0" smtClean="0">
                          <a:solidFill>
                            <a:schemeClr val="tx2"/>
                          </a:solidFill>
                        </a:rPr>
                        <a:t> van de </a:t>
                      </a:r>
                      <a:r>
                        <a:rPr lang="de-DE" sz="1200" kern="1200" baseline="0" dirty="0" smtClean="0">
                          <a:solidFill>
                            <a:schemeClr val="tx2"/>
                          </a:solidFill>
                        </a:rPr>
                        <a:t>„</a:t>
                      </a:r>
                      <a:r>
                        <a:rPr lang="de-DE" sz="1600" kern="1200" baseline="0" dirty="0" smtClean="0">
                          <a:solidFill>
                            <a:schemeClr val="tx2"/>
                          </a:solidFill>
                        </a:rPr>
                        <a:t>Krankenkasse</a:t>
                      </a:r>
                      <a:r>
                        <a:rPr lang="de-DE" sz="1200" kern="1200" baseline="0" dirty="0" smtClean="0">
                          <a:solidFill>
                            <a:schemeClr val="tx2"/>
                          </a:solidFill>
                        </a:rPr>
                        <a:t>“</a:t>
                      </a:r>
                      <a:endParaRPr lang="de-DE" sz="12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--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Elke</a:t>
                      </a:r>
                      <a:r>
                        <a:rPr lang="de-D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2"/>
                          </a:solidFill>
                        </a:rPr>
                        <a:t>werkgever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5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47663"/>
            <a:ext cx="7213600" cy="688975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Casus: loonkosten </a:t>
            </a:r>
            <a:r>
              <a:rPr lang="nl-NL" sz="18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l-NL" sz="1800" b="1" u="sng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21567"/>
              </p:ext>
            </p:extLst>
          </p:nvPr>
        </p:nvGraphicFramePr>
        <p:xfrm>
          <a:off x="245534" y="1734327"/>
          <a:ext cx="8271933" cy="37829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22133"/>
                <a:gridCol w="1210734"/>
                <a:gridCol w="1134533"/>
                <a:gridCol w="1193800"/>
                <a:gridCol w="1210733"/>
              </a:tblGrid>
              <a:tr h="1060344">
                <a:tc>
                  <a:txBody>
                    <a:bodyPr/>
                    <a:lstStyle/>
                    <a:p>
                      <a:endParaRPr lang="nl-N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NL" sz="1600" dirty="0" smtClean="0"/>
                        <a:t>Nederland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N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Duitsland</a:t>
                      </a:r>
                    </a:p>
                    <a:p>
                      <a:pPr marL="0" indent="0"/>
                      <a:endParaRPr lang="nl-NL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/>
                      <a:r>
                        <a:rPr lang="nl-NL" sz="12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Steuerklasse</a:t>
                      </a:r>
                      <a:r>
                        <a:rPr lang="nl-NL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nl-NL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Duitsland</a:t>
                      </a:r>
                    </a:p>
                    <a:p>
                      <a:endParaRPr lang="nl-NL" sz="1600" dirty="0" smtClean="0"/>
                    </a:p>
                    <a:p>
                      <a:r>
                        <a:rPr lang="nl-NL" sz="11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Steuerklasse</a:t>
                      </a:r>
                      <a:r>
                        <a:rPr lang="nl-NL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Duitsland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Steuerklasse</a:t>
                      </a:r>
                      <a:r>
                        <a:rPr lang="nl-NL" sz="1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Kinder-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freibetrag</a:t>
                      </a:r>
                      <a:r>
                        <a:rPr lang="nl-NL" sz="1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nl-NL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3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Brutosalaris 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loonheffing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Solidaritätszuschlag</a:t>
                      </a:r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4.000,00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1.281,17</a:t>
                      </a:r>
                      <a:endParaRPr lang="nl-NL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4.627,99</a:t>
                      </a:r>
                    </a:p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   957,33</a:t>
                      </a:r>
                    </a:p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     52,65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4.000,00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   738,83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     40,63</a:t>
                      </a:r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4.000,00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 437,00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0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AOW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(Deutsche </a:t>
                      </a:r>
                      <a:r>
                        <a:rPr lang="nl-NL" sz="1600" baseline="0" dirty="0" err="1" smtClean="0">
                          <a:solidFill>
                            <a:schemeClr val="tx2"/>
                          </a:solidFill>
                        </a:rPr>
                        <a:t>Rentenversicherung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WW (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Arbeitslosenversicherung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AWBZ (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Pflegeversicherung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ZVW (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Krankenversicherung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nl-NL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   432,72</a:t>
                      </a:r>
                    </a:p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     69,42</a:t>
                      </a:r>
                    </a:p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     58,78</a:t>
                      </a:r>
                    </a:p>
                    <a:p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   338,26</a:t>
                      </a:r>
                      <a:endParaRPr lang="nl-NL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  374,00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 60,00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 57,00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   328,00</a:t>
                      </a:r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 374,00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60,00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47,00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  328,00</a:t>
                      </a:r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Nettoloon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Verschil</a:t>
                      </a:r>
                      <a:endParaRPr lang="nl-NL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  €  2.718,83</a:t>
                      </a:r>
                      <a:endParaRPr lang="nl-NL" sz="16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NL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€  2.718,83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   2.401,54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   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317,29</a:t>
                      </a:r>
                      <a:endParaRPr lang="nl-NL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€    2.754,00</a:t>
                      </a:r>
                    </a:p>
                    <a:p>
                      <a:endParaRPr lang="nl-NL" sz="1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245534" y="5707587"/>
            <a:ext cx="7213600" cy="689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: van het Nederlandse nettoloon moet de zorgverzekering nog worden betaald</a:t>
            </a:r>
            <a:br>
              <a:rPr lang="nl-NL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NBB : toekennen vakantiegeld is in Duitsland niet wettelijk verplicht </a:t>
            </a:r>
            <a:br>
              <a:rPr lang="nl-NL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NBBB: toekennen van kilometervergoeding is in Duitsland minder gebruikelijk als in Nederland</a:t>
            </a:r>
            <a:r>
              <a:rPr lang="nl-N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615950"/>
            <a:ext cx="7454900" cy="461963"/>
          </a:xfrm>
          <a:noFill/>
        </p:spPr>
        <p:txBody>
          <a:bodyPr>
            <a:spAutoFit/>
          </a:bodyPr>
          <a:lstStyle/>
          <a:p>
            <a:pPr marL="0" indent="0" algn="ctr" eaLnBrk="1" hangingPunct="1">
              <a:buClr>
                <a:srgbClr val="E42C2A"/>
              </a:buClr>
              <a:buNone/>
            </a:pPr>
            <a:r>
              <a:rPr lang="nl-NL" sz="24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Casus: loonkosten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94571" y="1214177"/>
            <a:ext cx="70567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defTabSz="914400">
              <a:spcBef>
                <a:spcPct val="20000"/>
              </a:spcBef>
            </a:pPr>
            <a:r>
              <a:rPr lang="nl-NL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 in loondienst, € 48.000,00 per jaar</a:t>
            </a:r>
          </a:p>
          <a:p>
            <a:pPr marL="609600" indent="-609600" defTabSz="914400">
              <a:spcBef>
                <a:spcPct val="20000"/>
              </a:spcBef>
            </a:pPr>
            <a:r>
              <a:rPr lang="nl-NL" sz="2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Steuerklasse</a:t>
            </a:r>
            <a:r>
              <a:rPr lang="nl-NL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nl-NL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69264"/>
              </p:ext>
            </p:extLst>
          </p:nvPr>
        </p:nvGraphicFramePr>
        <p:xfrm>
          <a:off x="694572" y="2112144"/>
          <a:ext cx="6984776" cy="32980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18161"/>
                <a:gridCol w="1667934"/>
                <a:gridCol w="1498681"/>
              </a:tblGrid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werknemer</a:t>
                      </a:r>
                      <a:endParaRPr lang="nl-N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werkgever</a:t>
                      </a:r>
                      <a:endParaRPr lang="nl-NL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98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Brutosalaris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loonbelasting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Solidaritätszuschlag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nl-NL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     € 48.000,00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-/- € </a:t>
                      </a:r>
                      <a:r>
                        <a:rPr lang="nl-NL" baseline="0" dirty="0" smtClean="0">
                          <a:solidFill>
                            <a:schemeClr val="tx2"/>
                          </a:solidFill>
                        </a:rPr>
                        <a:t>  8.865,96</a:t>
                      </a:r>
                      <a:endParaRPr lang="nl-NL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-/- €      487,56</a:t>
                      </a:r>
                      <a:endParaRPr lang="nl-NL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AOW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 (Deutsche </a:t>
                      </a:r>
                      <a:r>
                        <a:rPr lang="nl-NL" sz="1600" baseline="0" dirty="0" err="1" smtClean="0">
                          <a:solidFill>
                            <a:schemeClr val="tx2"/>
                          </a:solidFill>
                        </a:rPr>
                        <a:t>Rentenversicherung</a:t>
                      </a:r>
                      <a:r>
                        <a:rPr lang="nl-NL" sz="1600" baseline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nl-NL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WW (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Arbeitslosenversicherung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AWBZ (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Pflegeversicherung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  <a:p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-/- ZVW (</a:t>
                      </a:r>
                      <a:r>
                        <a:rPr lang="nl-NL" sz="1600" dirty="0" err="1" smtClean="0">
                          <a:solidFill>
                            <a:schemeClr val="tx2"/>
                          </a:solidFill>
                        </a:rPr>
                        <a:t>Krankenversicherung</a:t>
                      </a:r>
                      <a:r>
                        <a:rPr lang="nl-NL" sz="16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-/-  €   4.488,00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-/-  €      </a:t>
                      </a:r>
                      <a:r>
                        <a:rPr lang="nl-NL" baseline="0" dirty="0" smtClean="0">
                          <a:solidFill>
                            <a:schemeClr val="tx2"/>
                          </a:solidFill>
                        </a:rPr>
                        <a:t> 720,00</a:t>
                      </a:r>
                      <a:endParaRPr lang="nl-NL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-/-  €       684,00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-/-  €   3.936,00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€  4.488,00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€     720,00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€     564,00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€  3.504,00</a:t>
                      </a:r>
                      <a:endParaRPr lang="nl-NL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Netto loon</a:t>
                      </a: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Totale</a:t>
                      </a:r>
                      <a:r>
                        <a:rPr lang="nl-NL" baseline="0" dirty="0" smtClean="0">
                          <a:solidFill>
                            <a:schemeClr val="tx2"/>
                          </a:solidFill>
                        </a:rPr>
                        <a:t> kosten werkgever</a:t>
                      </a:r>
                      <a:endParaRPr lang="nl-NL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      € </a:t>
                      </a:r>
                      <a:r>
                        <a:rPr lang="nl-NL" baseline="0" dirty="0" smtClean="0">
                          <a:solidFill>
                            <a:schemeClr val="tx2"/>
                          </a:solidFill>
                        </a:rPr>
                        <a:t> 28.818,48</a:t>
                      </a:r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nl-NL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NL" dirty="0" smtClean="0">
                          <a:solidFill>
                            <a:schemeClr val="tx2"/>
                          </a:solidFill>
                        </a:rPr>
                        <a:t>€ 57.276,00</a:t>
                      </a:r>
                      <a:endParaRPr lang="nl-NL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4572" y="5430577"/>
            <a:ext cx="7056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defTabSz="914400">
              <a:spcBef>
                <a:spcPct val="20000"/>
              </a:spcBef>
            </a:pPr>
            <a:r>
              <a:rPr lang="nl-NL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WG lasten +/- 20%</a:t>
            </a:r>
            <a:endParaRPr lang="nl-NL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4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438275" y="2995083"/>
            <a:ext cx="7705725" cy="3323987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Inkomstenbelasting</a:t>
            </a:r>
          </a:p>
          <a:p>
            <a:pPr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>
                <a:solidFill>
                  <a:schemeClr val="tx2"/>
                </a:solidFill>
                <a:latin typeface="Calibri" pitchFamily="34" charset="0"/>
              </a:rPr>
              <a:t>Loonbelasting/sociale </a:t>
            </a: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verzekering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b="1" dirty="0" smtClean="0">
                <a:solidFill>
                  <a:schemeClr val="tx2"/>
                </a:solidFill>
                <a:latin typeface="Calibri" pitchFamily="34" charset="0"/>
              </a:rPr>
              <a:t>Vennootschapsbelasting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Vergelijk belastingdruk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endParaRPr lang="nl-NL" sz="3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331640" y="1995977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E42C2A"/>
              </a:buClr>
            </a:pPr>
            <a:r>
              <a:rPr lang="nl-NL" sz="3200" b="1" dirty="0" smtClean="0">
                <a:solidFill>
                  <a:schemeClr val="tx2"/>
                </a:solidFill>
              </a:rPr>
              <a:t>Belastingstelsel </a:t>
            </a:r>
            <a:r>
              <a:rPr lang="nl-NL" sz="3200" b="1" dirty="0">
                <a:solidFill>
                  <a:schemeClr val="tx2"/>
                </a:solidFill>
              </a:rPr>
              <a:t>in Duitsland</a:t>
            </a:r>
          </a:p>
        </p:txBody>
      </p:sp>
    </p:spTree>
    <p:extLst>
      <p:ext uri="{BB962C8B-B14F-4D97-AF65-F5344CB8AC3E}">
        <p14:creationId xmlns:p14="http://schemas.microsoft.com/office/powerpoint/2010/main" val="118800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876946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smtClean="0">
                <a:solidFill>
                  <a:schemeClr val="tx2"/>
                </a:solidFill>
                <a:latin typeface="Calibri" pitchFamily="34" charset="0"/>
              </a:rPr>
              <a:t>Vennootschapsbelasting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03424" y="2714625"/>
            <a:ext cx="7417048" cy="40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In </a:t>
            </a:r>
            <a:r>
              <a:rPr lang="nl-NL" sz="2200" b="0" dirty="0">
                <a:solidFill>
                  <a:schemeClr val="tx2"/>
                </a:solidFill>
              </a:rPr>
              <a:t>Duitsland gevestigde lichamen (GmbH, AG</a:t>
            </a:r>
            <a:r>
              <a:rPr lang="nl-NL" sz="2200" b="0" dirty="0" smtClean="0">
                <a:solidFill>
                  <a:schemeClr val="tx2"/>
                </a:solidFill>
              </a:rPr>
              <a:t>, …)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Buitenlandse </a:t>
            </a:r>
            <a:r>
              <a:rPr lang="nl-NL" sz="2200" b="0" dirty="0">
                <a:solidFill>
                  <a:schemeClr val="tx2"/>
                </a:solidFill>
              </a:rPr>
              <a:t>lichamen met </a:t>
            </a:r>
            <a:r>
              <a:rPr lang="nl-NL" sz="2200" b="0" dirty="0" smtClean="0">
                <a:solidFill>
                  <a:schemeClr val="tx2"/>
                </a:solidFill>
              </a:rPr>
              <a:t>Duitse inkomsten (BV, NV, ...)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Tarief </a:t>
            </a:r>
            <a:r>
              <a:rPr lang="nl-NL" sz="2200" b="0" dirty="0">
                <a:solidFill>
                  <a:schemeClr val="tx2"/>
                </a:solidFill>
              </a:rPr>
              <a:t>15</a:t>
            </a:r>
            <a:r>
              <a:rPr lang="nl-NL" sz="2200" b="0" dirty="0" smtClean="0">
                <a:solidFill>
                  <a:schemeClr val="tx2"/>
                </a:solidFill>
              </a:rPr>
              <a:t>%, Solidaritätszuschlag 5,5%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Deelnemingsvrijsteling:</a:t>
            </a: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>
                <a:solidFill>
                  <a:schemeClr val="tx2"/>
                </a:solidFill>
              </a:rPr>
              <a:t>f</a:t>
            </a:r>
            <a:r>
              <a:rPr lang="nl-NL" sz="2200" b="0" dirty="0" smtClean="0">
                <a:solidFill>
                  <a:schemeClr val="tx2"/>
                </a:solidFill>
              </a:rPr>
              <a:t>eitelijke kosten aftrekbaar</a:t>
            </a: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dividenduitkering onbelast</a:t>
            </a: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5% fictieve niet-aftrekbare kosten</a:t>
            </a: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nl-NL" sz="2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58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72489" cy="1143000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Verlustuntergang, § 8c KStG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72489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Übertragung gezeichnetes Kapital, Beteiligungsrechte, Stimmrechte</a:t>
            </a:r>
          </a:p>
          <a:p>
            <a:r>
              <a:rPr lang="de-DE" dirty="0">
                <a:solidFill>
                  <a:schemeClr val="tx2"/>
                </a:solidFill>
              </a:rPr>
              <a:t>i</a:t>
            </a:r>
            <a:r>
              <a:rPr lang="de-DE" dirty="0" smtClean="0">
                <a:solidFill>
                  <a:schemeClr val="tx2"/>
                </a:solidFill>
              </a:rPr>
              <a:t>nnerhalb 5 Jahre</a:t>
            </a:r>
          </a:p>
          <a:p>
            <a:r>
              <a:rPr lang="de-DE" dirty="0">
                <a:solidFill>
                  <a:schemeClr val="tx2"/>
                </a:solidFill>
              </a:rPr>
              <a:t>a</a:t>
            </a:r>
            <a:r>
              <a:rPr lang="de-DE" dirty="0" smtClean="0">
                <a:solidFill>
                  <a:schemeClr val="tx2"/>
                </a:solidFill>
              </a:rPr>
              <a:t>n einen Erwerber/Erwerbergruppe</a:t>
            </a:r>
          </a:p>
          <a:p>
            <a:pPr lvl="1">
              <a:buFont typeface="Courier New" charset="0"/>
              <a:buChar char="o"/>
            </a:pPr>
            <a:r>
              <a:rPr lang="de-DE" dirty="0" smtClean="0">
                <a:solidFill>
                  <a:schemeClr val="tx2"/>
                </a:solidFill>
              </a:rPr>
              <a:t>&gt; 25%:	teilweiser Untergang</a:t>
            </a:r>
          </a:p>
          <a:p>
            <a:pPr lvl="1">
              <a:buFont typeface="Courier New" charset="0"/>
              <a:buChar char="o"/>
            </a:pPr>
            <a:r>
              <a:rPr lang="de-DE" dirty="0" smtClean="0">
                <a:solidFill>
                  <a:schemeClr val="tx2"/>
                </a:solidFill>
              </a:rPr>
              <a:t>&gt; 50%:    vollständiger Untergang</a:t>
            </a:r>
          </a:p>
          <a:p>
            <a:r>
              <a:rPr lang="de-DE" dirty="0">
                <a:solidFill>
                  <a:schemeClr val="tx2"/>
                </a:solidFill>
              </a:rPr>
              <a:t>u</a:t>
            </a:r>
            <a:r>
              <a:rPr lang="de-DE" dirty="0" smtClean="0">
                <a:solidFill>
                  <a:schemeClr val="tx2"/>
                </a:solidFill>
              </a:rPr>
              <a:t>nmittelbare </a:t>
            </a:r>
            <a:r>
              <a:rPr lang="de-DE" u="sng" dirty="0" smtClean="0">
                <a:solidFill>
                  <a:schemeClr val="tx2"/>
                </a:solidFill>
              </a:rPr>
              <a:t>und</a:t>
            </a:r>
            <a:r>
              <a:rPr lang="de-DE" dirty="0" smtClean="0">
                <a:solidFill>
                  <a:schemeClr val="tx2"/>
                </a:solidFill>
              </a:rPr>
              <a:t> mittelbare Beteiligung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Ausnahmen:</a:t>
            </a:r>
          </a:p>
          <a:p>
            <a:pPr lvl="1">
              <a:buFont typeface="Courier New" charset="0"/>
              <a:buChar char="o"/>
            </a:pPr>
            <a:r>
              <a:rPr lang="de-DE" dirty="0">
                <a:solidFill>
                  <a:schemeClr val="tx2"/>
                </a:solidFill>
              </a:rPr>
              <a:t>s</a:t>
            </a:r>
            <a:r>
              <a:rPr lang="de-DE" dirty="0" smtClean="0">
                <a:solidFill>
                  <a:schemeClr val="tx2"/>
                </a:solidFill>
              </a:rPr>
              <a:t>tille Reserven</a:t>
            </a:r>
          </a:p>
          <a:p>
            <a:pPr lvl="1">
              <a:buFont typeface="Courier New" charset="0"/>
              <a:buChar char="o"/>
            </a:pPr>
            <a:r>
              <a:rPr lang="de-DE" dirty="0" smtClean="0">
                <a:solidFill>
                  <a:schemeClr val="tx2"/>
                </a:solidFill>
              </a:rPr>
              <a:t>Konzernklausel</a:t>
            </a:r>
          </a:p>
          <a:p>
            <a:pPr lvl="1">
              <a:buFont typeface="Courier New" charset="0"/>
              <a:buChar char="o"/>
            </a:pPr>
            <a:r>
              <a:rPr lang="de-DE" dirty="0" smtClean="0">
                <a:solidFill>
                  <a:schemeClr val="tx2"/>
                </a:solidFill>
              </a:rPr>
              <a:t>Erbschaftsfälle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403648" y="2698750"/>
            <a:ext cx="7705725" cy="2769989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Inkomstenbelasting</a:t>
            </a:r>
          </a:p>
          <a:p>
            <a:pPr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>
                <a:solidFill>
                  <a:schemeClr val="tx2"/>
                </a:solidFill>
                <a:latin typeface="Calibri" pitchFamily="34" charset="0"/>
              </a:rPr>
              <a:t>Loonbelasting/sociale </a:t>
            </a: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verzekering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Vennootschapsbelasting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b="1" dirty="0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Vergelijk belastingdruk</a:t>
            </a:r>
            <a:endParaRPr lang="nl-NL" sz="30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331640" y="1921187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E42C2A"/>
              </a:buClr>
            </a:pPr>
            <a:r>
              <a:rPr lang="nl-NL" sz="3200" b="1" dirty="0" smtClean="0">
                <a:solidFill>
                  <a:schemeClr val="tx2"/>
                </a:solidFill>
                <a:latin typeface="Calibri" pitchFamily="34" charset="0"/>
              </a:rPr>
              <a:t>Belastingstelsel </a:t>
            </a:r>
            <a:r>
              <a:rPr lang="nl-NL" sz="3200" b="1" dirty="0">
                <a:solidFill>
                  <a:schemeClr val="tx2"/>
                </a:solidFill>
                <a:latin typeface="Calibri" pitchFamily="34" charset="0"/>
              </a:rPr>
              <a:t>in Duitsland</a:t>
            </a:r>
          </a:p>
        </p:txBody>
      </p:sp>
    </p:spTree>
    <p:extLst>
      <p:ext uri="{BB962C8B-B14F-4D97-AF65-F5344CB8AC3E}">
        <p14:creationId xmlns:p14="http://schemas.microsoft.com/office/powerpoint/2010/main" val="92972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876946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err="1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  <a:endParaRPr lang="nl-NL" sz="3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355031" y="2696023"/>
            <a:ext cx="7321425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Extra </a:t>
            </a:r>
            <a:r>
              <a:rPr lang="nl-NL" sz="2200" b="0" dirty="0">
                <a:solidFill>
                  <a:schemeClr val="tx2"/>
                </a:solidFill>
              </a:rPr>
              <a:t>winstbelasting </a:t>
            </a:r>
            <a:r>
              <a:rPr lang="nl-NL" sz="2200" b="0" dirty="0" smtClean="0">
                <a:solidFill>
                  <a:schemeClr val="tx2"/>
                </a:solidFill>
              </a:rPr>
              <a:t>voor “Gewerbebetrieb”</a:t>
            </a:r>
            <a:endParaRPr lang="nl-NL" sz="2200" b="0" dirty="0">
              <a:solidFill>
                <a:schemeClr val="tx2"/>
              </a:solidFill>
            </a:endParaRP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actieve (handels) onderneming</a:t>
            </a:r>
          </a:p>
          <a:p>
            <a:pPr marL="1066800" lvl="1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niet-vrije </a:t>
            </a:r>
            <a:r>
              <a:rPr lang="nl-NL" sz="2200" b="0" dirty="0">
                <a:solidFill>
                  <a:schemeClr val="tx2"/>
                </a:solidFill>
              </a:rPr>
              <a:t>beroepen en </a:t>
            </a:r>
            <a:r>
              <a:rPr lang="nl-NL" sz="2200" b="0" dirty="0" smtClean="0">
                <a:solidFill>
                  <a:schemeClr val="tx2"/>
                </a:solidFill>
              </a:rPr>
              <a:t>niet-vermogensbeheer</a:t>
            </a:r>
          </a:p>
          <a:p>
            <a:pPr marL="1066800" lvl="1" indent="-609600" algn="l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altijd </a:t>
            </a:r>
            <a:r>
              <a:rPr lang="nl-NL" sz="2200" b="0" dirty="0">
                <a:solidFill>
                  <a:schemeClr val="tx2"/>
                </a:solidFill>
              </a:rPr>
              <a:t>voor GmbH </a:t>
            </a:r>
            <a:r>
              <a:rPr lang="nl-NL" sz="2200" b="0" dirty="0" smtClean="0">
                <a:solidFill>
                  <a:schemeClr val="tx2"/>
                </a:solidFill>
              </a:rPr>
              <a:t>(en </a:t>
            </a:r>
            <a:r>
              <a:rPr lang="nl-NL" sz="2200" b="0" dirty="0">
                <a:solidFill>
                  <a:schemeClr val="tx2"/>
                </a:solidFill>
              </a:rPr>
              <a:t>GmbH &amp; Co </a:t>
            </a:r>
            <a:r>
              <a:rPr lang="nl-NL" sz="2200" b="0" dirty="0" smtClean="0">
                <a:solidFill>
                  <a:schemeClr val="tx2"/>
                </a:solidFill>
              </a:rPr>
              <a:t>KG)</a:t>
            </a:r>
            <a:endParaRPr lang="nl-NL" sz="2200" b="0" dirty="0">
              <a:solidFill>
                <a:schemeClr val="tx2"/>
              </a:solidFill>
            </a:endParaRPr>
          </a:p>
          <a:p>
            <a:pPr marL="1066800" lvl="1" indent="-609600" algn="l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aftrek </a:t>
            </a:r>
            <a:r>
              <a:rPr lang="nl-NL" sz="2200" b="0" dirty="0">
                <a:solidFill>
                  <a:schemeClr val="tx2"/>
                </a:solidFill>
              </a:rPr>
              <a:t>voor natuurlijke personen (€ </a:t>
            </a:r>
            <a:r>
              <a:rPr lang="nl-NL" sz="2200" b="0" dirty="0" smtClean="0">
                <a:solidFill>
                  <a:schemeClr val="tx2"/>
                </a:solidFill>
              </a:rPr>
              <a:t>24 500</a:t>
            </a:r>
            <a:r>
              <a:rPr lang="nl-NL" sz="2200" b="0" dirty="0">
                <a:solidFill>
                  <a:schemeClr val="tx2"/>
                </a:solidFill>
              </a:rPr>
              <a:t>)</a:t>
            </a:r>
          </a:p>
          <a:p>
            <a:pPr marL="1066800" lvl="1" indent="-609600" algn="l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verrekenbaar met inkomstenbelasting (gedeeltelijk)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Belasting komt </a:t>
            </a:r>
            <a:r>
              <a:rPr lang="nl-NL" sz="2200" b="0" dirty="0">
                <a:solidFill>
                  <a:schemeClr val="tx2"/>
                </a:solidFill>
              </a:rPr>
              <a:t>aan </a:t>
            </a:r>
            <a:r>
              <a:rPr lang="nl-NL" sz="2200" b="0" dirty="0" smtClean="0">
                <a:solidFill>
                  <a:schemeClr val="tx2"/>
                </a:solidFill>
              </a:rPr>
              <a:t>gemeente toe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nl-NL" sz="2200" b="0" dirty="0">
                <a:solidFill>
                  <a:schemeClr val="tx2"/>
                </a:solidFill>
              </a:rPr>
              <a:t>T</a:t>
            </a:r>
            <a:r>
              <a:rPr lang="nl-NL" sz="2200" b="0" dirty="0" smtClean="0">
                <a:solidFill>
                  <a:schemeClr val="tx2"/>
                </a:solidFill>
              </a:rPr>
              <a:t>arief </a:t>
            </a:r>
            <a:r>
              <a:rPr lang="nl-NL" sz="2200" b="0" dirty="0">
                <a:solidFill>
                  <a:schemeClr val="tx2"/>
                </a:solidFill>
              </a:rPr>
              <a:t>door gemeente bepaald (min. 7%,  </a:t>
            </a:r>
            <a:r>
              <a:rPr lang="nl-NL" sz="1800" dirty="0">
                <a:solidFill>
                  <a:schemeClr val="tx2"/>
                </a:solidFill>
                <a:sym typeface="Symbol" pitchFamily="18" charset="2"/>
              </a:rPr>
              <a:t></a:t>
            </a:r>
            <a:r>
              <a:rPr lang="nl-NL" sz="2200" b="0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nl-NL" sz="2200" b="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nl-NL" sz="2200" b="0" dirty="0" smtClean="0">
                <a:solidFill>
                  <a:schemeClr val="tx2"/>
                </a:solidFill>
              </a:rPr>
              <a:t>14</a:t>
            </a:r>
            <a:r>
              <a:rPr lang="nl-NL" sz="2200" b="0" dirty="0">
                <a:solidFill>
                  <a:schemeClr val="tx2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07580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876945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err="1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  <a:endParaRPr lang="nl-NL" sz="3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71600" y="2608476"/>
            <a:ext cx="60452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baseline="30000" dirty="0">
                <a:solidFill>
                  <a:schemeClr val="tx2"/>
                </a:solidFill>
              </a:rPr>
              <a:t>Gewinn aus Gewerbebetrieb (§§ 4, 5 EStG</a:t>
            </a:r>
            <a:r>
              <a:rPr lang="de-DE" sz="2000" b="1" baseline="30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+ </a:t>
            </a:r>
            <a:r>
              <a:rPr lang="de-DE" sz="2000" baseline="30000" dirty="0">
                <a:solidFill>
                  <a:schemeClr val="tx2"/>
                </a:solidFill>
              </a:rPr>
              <a:t>Hinzurechnungen nach § 8 GewStG</a:t>
            </a:r>
          </a:p>
          <a:p>
            <a:r>
              <a:rPr lang="de-DE" sz="2000" baseline="30000" dirty="0">
                <a:solidFill>
                  <a:schemeClr val="tx2"/>
                </a:solidFill>
              </a:rPr>
              <a:t>– Kürzungen nach § 9 GewStG</a:t>
            </a:r>
          </a:p>
          <a:p>
            <a:r>
              <a:rPr lang="de-DE" sz="2000" b="1" baseline="30000" dirty="0">
                <a:solidFill>
                  <a:schemeClr val="tx2"/>
                </a:solidFill>
              </a:rPr>
              <a:t>= maßgebender Gewerbeertrag (§ 7 Satz. 1 GewStG</a:t>
            </a:r>
            <a:r>
              <a:rPr lang="de-DE" sz="2000" b="1" baseline="30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– </a:t>
            </a:r>
            <a:r>
              <a:rPr lang="de-DE" sz="2000" baseline="30000" dirty="0">
                <a:solidFill>
                  <a:schemeClr val="tx2"/>
                </a:solidFill>
              </a:rPr>
              <a:t>Gewerbeverlust aus Vorjahren nach § 10a GewStG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	uneingeschränkter </a:t>
            </a:r>
            <a:r>
              <a:rPr lang="de-DE" sz="2000" baseline="30000" dirty="0">
                <a:solidFill>
                  <a:schemeClr val="tx2"/>
                </a:solidFill>
              </a:rPr>
              <a:t>Verlustabzug bis 1 Mio. Euro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	eingeschränkter </a:t>
            </a:r>
            <a:r>
              <a:rPr lang="de-DE" sz="2000" baseline="30000" dirty="0">
                <a:solidFill>
                  <a:schemeClr val="tx2"/>
                </a:solidFill>
              </a:rPr>
              <a:t>Verlustabzug (60% des verbleibenden Gewerbeertrags)</a:t>
            </a:r>
          </a:p>
          <a:p>
            <a:r>
              <a:rPr lang="de-DE" sz="2000" b="1" baseline="30000" dirty="0">
                <a:solidFill>
                  <a:schemeClr val="tx2"/>
                </a:solidFill>
              </a:rPr>
              <a:t>= vorläufiger Gewerbeertrag </a:t>
            </a:r>
            <a:r>
              <a:rPr lang="de-DE" sz="2000" baseline="30000" dirty="0">
                <a:solidFill>
                  <a:schemeClr val="tx2"/>
                </a:solidFill>
              </a:rPr>
              <a:t>(abzurunden auf volle 100 Euro</a:t>
            </a:r>
            <a:r>
              <a:rPr lang="de-DE" sz="2000" baseline="30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– </a:t>
            </a:r>
            <a:r>
              <a:rPr lang="de-DE" sz="2000" baseline="30000" dirty="0">
                <a:solidFill>
                  <a:schemeClr val="tx2"/>
                </a:solidFill>
              </a:rPr>
              <a:t>Freibetrag nach § 11 Abs. 1 GewStG</a:t>
            </a:r>
          </a:p>
          <a:p>
            <a:pPr lvl="1"/>
            <a:r>
              <a:rPr lang="de-DE" sz="2000" baseline="30000" dirty="0">
                <a:solidFill>
                  <a:schemeClr val="tx2"/>
                </a:solidFill>
              </a:rPr>
              <a:t>24.500€ bei natürlichen Personen und </a:t>
            </a:r>
            <a:r>
              <a:rPr lang="de-DE" sz="2000" baseline="30000" dirty="0" smtClean="0">
                <a:solidFill>
                  <a:schemeClr val="tx2"/>
                </a:solidFill>
              </a:rPr>
              <a:t>Personengesellschaften</a:t>
            </a:r>
          </a:p>
          <a:p>
            <a:pPr lvl="1"/>
            <a:r>
              <a:rPr lang="de-DE" sz="2000" baseline="30000" dirty="0" smtClean="0">
                <a:solidFill>
                  <a:schemeClr val="tx2"/>
                </a:solidFill>
              </a:rPr>
              <a:t>5.000</a:t>
            </a:r>
            <a:r>
              <a:rPr lang="de-DE" sz="2000" baseline="30000" dirty="0">
                <a:solidFill>
                  <a:schemeClr val="tx2"/>
                </a:solidFill>
              </a:rPr>
              <a:t>€ bei Vereinen für wirtschaftlichen Geschäftsbetrieb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	0</a:t>
            </a:r>
            <a:r>
              <a:rPr lang="de-DE" sz="2000" baseline="30000" dirty="0">
                <a:solidFill>
                  <a:schemeClr val="tx2"/>
                </a:solidFill>
              </a:rPr>
              <a:t>€ bei </a:t>
            </a:r>
            <a:r>
              <a:rPr lang="de-DE" sz="2000" baseline="30000" dirty="0" smtClean="0">
                <a:solidFill>
                  <a:schemeClr val="tx2"/>
                </a:solidFill>
              </a:rPr>
              <a:t>Kapitalgesellschaften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= </a:t>
            </a:r>
            <a:r>
              <a:rPr lang="de-DE" sz="2000" baseline="30000" dirty="0">
                <a:solidFill>
                  <a:schemeClr val="tx2"/>
                </a:solidFill>
              </a:rPr>
              <a:t>endgültiger Gewerbeertrag</a:t>
            </a:r>
          </a:p>
          <a:p>
            <a:r>
              <a:rPr lang="de-DE" sz="2000" baseline="30000" dirty="0">
                <a:solidFill>
                  <a:schemeClr val="tx2"/>
                </a:solidFill>
              </a:rPr>
              <a:t>x (</a:t>
            </a:r>
            <a:r>
              <a:rPr lang="de-DE" sz="2000" b="1" baseline="30000" dirty="0">
                <a:solidFill>
                  <a:schemeClr val="tx2"/>
                </a:solidFill>
              </a:rPr>
              <a:t>einheitliche) Steuermesszahl (3,5 %) </a:t>
            </a:r>
            <a:r>
              <a:rPr lang="de-DE" sz="2000" baseline="30000" dirty="0">
                <a:solidFill>
                  <a:schemeClr val="tx2"/>
                </a:solidFill>
              </a:rPr>
              <a:t>nach § 11 Abs. 2 </a:t>
            </a:r>
            <a:r>
              <a:rPr lang="de-DE" sz="2000" baseline="30000" dirty="0" smtClean="0">
                <a:solidFill>
                  <a:schemeClr val="tx2"/>
                </a:solidFill>
              </a:rPr>
              <a:t>GewStG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= Steuermessbetrag</a:t>
            </a:r>
          </a:p>
          <a:p>
            <a:endParaRPr lang="de-DE" sz="2000" baseline="30000" dirty="0">
              <a:solidFill>
                <a:schemeClr val="tx2"/>
              </a:solidFill>
            </a:endParaRPr>
          </a:p>
          <a:p>
            <a:r>
              <a:rPr lang="de-DE" sz="2000" baseline="30000" dirty="0">
                <a:solidFill>
                  <a:schemeClr val="tx2"/>
                </a:solidFill>
              </a:rPr>
              <a:t>x Hebesatz nach § 16 </a:t>
            </a:r>
            <a:r>
              <a:rPr lang="de-DE" sz="2000" baseline="30000" dirty="0" smtClean="0">
                <a:solidFill>
                  <a:schemeClr val="tx2"/>
                </a:solidFill>
              </a:rPr>
              <a:t>GewStG</a:t>
            </a:r>
          </a:p>
          <a:p>
            <a:r>
              <a:rPr lang="de-DE" sz="2000" baseline="30000" dirty="0" smtClean="0">
                <a:solidFill>
                  <a:schemeClr val="tx2"/>
                </a:solidFill>
              </a:rPr>
              <a:t>= </a:t>
            </a:r>
            <a:r>
              <a:rPr lang="de-DE" sz="2000" baseline="30000" dirty="0">
                <a:solidFill>
                  <a:schemeClr val="tx2"/>
                </a:solidFill>
              </a:rPr>
              <a:t>Gewerbesteuer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8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876945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err="1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  <a:endParaRPr lang="nl-NL" sz="3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4267" y="2608476"/>
            <a:ext cx="85313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Hinzurechnungen: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Zinsen und andere Entgelte für Schulden (</a:t>
            </a:r>
            <a:r>
              <a:rPr lang="de-DE" dirty="0">
                <a:solidFill>
                  <a:schemeClr val="tx2"/>
                </a:solidFill>
                <a:hlinkClick r:id="rId3"/>
              </a:rPr>
              <a:t>§ 8 Nr. 1a GewStG)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+ Rentenzahlungen und dauernde Lasten (</a:t>
            </a:r>
            <a:r>
              <a:rPr lang="de-DE" dirty="0">
                <a:solidFill>
                  <a:schemeClr val="tx2"/>
                </a:solidFill>
                <a:hlinkClick r:id="rId3"/>
              </a:rPr>
              <a:t>§ 8 Nr. 1b GewStG)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+ Gewinnanteile stiller Gesellschafter (</a:t>
            </a:r>
            <a:r>
              <a:rPr lang="de-DE" dirty="0">
                <a:solidFill>
                  <a:schemeClr val="tx2"/>
                </a:solidFill>
                <a:hlinkClick r:id="rId3"/>
              </a:rPr>
              <a:t>§ 8 Nr. 1c GewStG)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+ 20 % der Mieten, </a:t>
            </a:r>
            <a:r>
              <a:rPr lang="de-DE" dirty="0" smtClean="0">
                <a:solidFill>
                  <a:schemeClr val="tx2"/>
                </a:solidFill>
              </a:rPr>
              <a:t>Pachten, </a:t>
            </a:r>
            <a:r>
              <a:rPr lang="de-DE" dirty="0">
                <a:solidFill>
                  <a:schemeClr val="tx2"/>
                </a:solidFill>
              </a:rPr>
              <a:t>Leasingraten für bewegliche </a:t>
            </a:r>
            <a:r>
              <a:rPr lang="de-DE" dirty="0" smtClean="0">
                <a:solidFill>
                  <a:schemeClr val="tx2"/>
                </a:solidFill>
              </a:rPr>
              <a:t>AV </a:t>
            </a:r>
            <a:r>
              <a:rPr lang="de-DE" dirty="0">
                <a:solidFill>
                  <a:schemeClr val="tx2"/>
                </a:solidFill>
              </a:rPr>
              <a:t>(</a:t>
            </a:r>
            <a:r>
              <a:rPr lang="de-DE" dirty="0">
                <a:solidFill>
                  <a:schemeClr val="tx2"/>
                </a:solidFill>
                <a:hlinkClick r:id="rId3"/>
              </a:rPr>
              <a:t>§ 8 Nr. 1d GewStG)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+ 50 % der Mieten, </a:t>
            </a:r>
            <a:r>
              <a:rPr lang="de-DE" dirty="0" smtClean="0">
                <a:solidFill>
                  <a:schemeClr val="tx2"/>
                </a:solidFill>
              </a:rPr>
              <a:t>Pachten, </a:t>
            </a:r>
            <a:r>
              <a:rPr lang="de-DE" dirty="0">
                <a:solidFill>
                  <a:schemeClr val="tx2"/>
                </a:solidFill>
              </a:rPr>
              <a:t>Leasingraten für unbewegliche </a:t>
            </a:r>
            <a:r>
              <a:rPr lang="de-DE" dirty="0" smtClean="0">
                <a:solidFill>
                  <a:schemeClr val="tx2"/>
                </a:solidFill>
              </a:rPr>
              <a:t>AV </a:t>
            </a:r>
            <a:r>
              <a:rPr lang="de-DE" dirty="0">
                <a:solidFill>
                  <a:schemeClr val="tx2"/>
                </a:solidFill>
              </a:rPr>
              <a:t>(</a:t>
            </a:r>
            <a:r>
              <a:rPr lang="de-DE" dirty="0">
                <a:solidFill>
                  <a:schemeClr val="tx2"/>
                </a:solidFill>
                <a:hlinkClick r:id="rId3"/>
              </a:rPr>
              <a:t>§ 8 Nr. 1e GewStG)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+ </a:t>
            </a:r>
            <a:r>
              <a:rPr lang="de-DE" dirty="0">
                <a:solidFill>
                  <a:schemeClr val="tx2"/>
                </a:solidFill>
              </a:rPr>
              <a:t>25 % der Entgelte für Rechteüberlassungen, </a:t>
            </a:r>
            <a:r>
              <a:rPr lang="de-DE" dirty="0" smtClean="0">
                <a:solidFill>
                  <a:schemeClr val="tx2"/>
                </a:solidFill>
              </a:rPr>
              <a:t>Konz. </a:t>
            </a:r>
            <a:r>
              <a:rPr lang="de-DE" dirty="0">
                <a:solidFill>
                  <a:schemeClr val="tx2"/>
                </a:solidFill>
              </a:rPr>
              <a:t>und Lizenzen (</a:t>
            </a:r>
            <a:r>
              <a:rPr lang="de-DE" dirty="0">
                <a:solidFill>
                  <a:schemeClr val="tx2"/>
                </a:solidFill>
                <a:hlinkClick r:id="rId3"/>
              </a:rPr>
              <a:t>§ 8 Nr. 1f GewStG)</a:t>
            </a:r>
          </a:p>
          <a:p>
            <a:r>
              <a:rPr lang="en-US" dirty="0">
                <a:solidFill>
                  <a:schemeClr val="tx2"/>
                </a:solidFill>
              </a:rPr>
              <a:t>----------------------------------------------------------------</a:t>
            </a:r>
          </a:p>
          <a:p>
            <a:r>
              <a:rPr lang="en-US" dirty="0">
                <a:solidFill>
                  <a:schemeClr val="tx2"/>
                </a:solidFill>
              </a:rPr>
              <a:t>= </a:t>
            </a:r>
            <a:r>
              <a:rPr lang="en-US" dirty="0" err="1">
                <a:solidFill>
                  <a:schemeClr val="tx2"/>
                </a:solidFill>
              </a:rPr>
              <a:t>Gesamtbetrag</a:t>
            </a:r>
            <a:r>
              <a:rPr lang="en-US" dirty="0">
                <a:solidFill>
                  <a:schemeClr val="tx2"/>
                </a:solidFill>
              </a:rPr>
              <a:t> der </a:t>
            </a:r>
            <a:r>
              <a:rPr lang="en-US" dirty="0" err="1">
                <a:solidFill>
                  <a:schemeClr val="tx2"/>
                </a:solidFill>
              </a:rPr>
              <a:t>Finanzierungsentgelte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− </a:t>
            </a:r>
            <a:r>
              <a:rPr lang="de-DE" b="1" dirty="0">
                <a:solidFill>
                  <a:schemeClr val="tx2"/>
                </a:solidFill>
              </a:rPr>
              <a:t>Freibetrag von 100.000 €</a:t>
            </a:r>
          </a:p>
          <a:p>
            <a:r>
              <a:rPr lang="de-DE" dirty="0">
                <a:solidFill>
                  <a:schemeClr val="tx2"/>
                </a:solidFill>
              </a:rPr>
              <a:t>= Zwischensaldo</a:t>
            </a:r>
          </a:p>
          <a:p>
            <a:r>
              <a:rPr lang="fr-FR" dirty="0">
                <a:solidFill>
                  <a:schemeClr val="tx2"/>
                </a:solidFill>
              </a:rPr>
              <a:t>× 25 %</a:t>
            </a:r>
          </a:p>
          <a:p>
            <a:r>
              <a:rPr lang="en-US" dirty="0">
                <a:solidFill>
                  <a:schemeClr val="tx2"/>
                </a:solidFill>
              </a:rPr>
              <a:t>-----------------------------------------------------------------</a:t>
            </a:r>
          </a:p>
          <a:p>
            <a:r>
              <a:rPr lang="en-US" dirty="0">
                <a:solidFill>
                  <a:schemeClr val="tx2"/>
                </a:solidFill>
              </a:rPr>
              <a:t>= </a:t>
            </a:r>
            <a:r>
              <a:rPr lang="en-US" dirty="0" err="1">
                <a:solidFill>
                  <a:schemeClr val="tx2"/>
                </a:solidFill>
              </a:rPr>
              <a:t>Gesamtbetrag</a:t>
            </a:r>
            <a:r>
              <a:rPr lang="en-US" dirty="0">
                <a:solidFill>
                  <a:schemeClr val="tx2"/>
                </a:solidFill>
              </a:rPr>
              <a:t> der </a:t>
            </a:r>
            <a:r>
              <a:rPr lang="en-US" dirty="0" err="1">
                <a:solidFill>
                  <a:schemeClr val="tx2"/>
                </a:solidFill>
              </a:rPr>
              <a:t>Hinzurechnungen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Finanzierungsentgelten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6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6"/>
          <p:cNvSpPr txBox="1">
            <a:spLocks/>
          </p:cNvSpPr>
          <p:nvPr/>
        </p:nvSpPr>
        <p:spPr>
          <a:xfrm>
            <a:off x="194734" y="374648"/>
            <a:ext cx="4334404" cy="8350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563">
              <a:spcBef>
                <a:spcPts val="400"/>
              </a:spcBef>
            </a:pPr>
            <a:r>
              <a:rPr lang="de-DE" sz="2400" b="1" dirty="0" smtClean="0">
                <a:solidFill>
                  <a:schemeClr val="tx2"/>
                </a:solidFill>
                <a:cs typeface="Helvetica Neue" charset="0"/>
                <a:sym typeface="Helvetica Neue" charset="0"/>
              </a:rPr>
              <a:t>UW PERSONEELSAFDELING </a:t>
            </a:r>
            <a:r>
              <a:rPr lang="de-DE" sz="2400" dirty="0" smtClean="0">
                <a:solidFill>
                  <a:schemeClr val="tx2"/>
                </a:solidFill>
                <a:cs typeface="Helvetica Neue" charset="0"/>
                <a:sym typeface="Helvetica Neue" charset="0"/>
              </a:rPr>
              <a:t/>
            </a:r>
            <a:br>
              <a:rPr lang="de-DE" sz="2400" dirty="0" smtClean="0">
                <a:solidFill>
                  <a:schemeClr val="tx2"/>
                </a:solidFill>
                <a:cs typeface="Helvetica Neue" charset="0"/>
                <a:sym typeface="Helvetica Neue" charset="0"/>
              </a:rPr>
            </a:br>
            <a:r>
              <a:rPr lang="de-DE" sz="2400" dirty="0" smtClean="0">
                <a:solidFill>
                  <a:schemeClr val="tx2"/>
                </a:solidFill>
                <a:cs typeface="Helvetica Neue" charset="0"/>
                <a:sym typeface="Helvetica Neue" charset="0"/>
              </a:rPr>
              <a:t>IN DUITSLAND </a:t>
            </a:r>
            <a:endParaRPr lang="de-DE" sz="2400" dirty="0">
              <a:solidFill>
                <a:schemeClr val="tx2"/>
              </a:solidFill>
              <a:cs typeface="Helvetica Neue" charset="0"/>
              <a:sym typeface="Helvetica Neue" charset="0"/>
            </a:endParaRPr>
          </a:p>
        </p:txBody>
      </p:sp>
      <p:sp>
        <p:nvSpPr>
          <p:cNvPr id="5" name="Shape 77"/>
          <p:cNvSpPr txBox="1">
            <a:spLocks/>
          </p:cNvSpPr>
          <p:nvPr/>
        </p:nvSpPr>
        <p:spPr>
          <a:xfrm>
            <a:off x="39688" y="1370013"/>
            <a:ext cx="4405312" cy="4946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Tx/>
              <a:buFontTx/>
              <a:buNone/>
              <a:defRPr sz="32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1pPr>
            <a:lvl2pPr marL="0" indent="457200" algn="ctr" defTabSz="457200" rtl="0" eaLnBrk="1" latinLnBrk="0" hangingPunct="1">
              <a:spcBef>
                <a:spcPct val="20000"/>
              </a:spcBef>
              <a:buSzTx/>
              <a:buFontTx/>
              <a:buNone/>
              <a:defRPr sz="28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2pPr>
            <a:lvl3pPr marL="0" indent="914400" algn="ctr" defTabSz="457200" rtl="0" eaLnBrk="1" latinLnBrk="0" hangingPunct="1">
              <a:spcBef>
                <a:spcPct val="20000"/>
              </a:spcBef>
              <a:buSzTx/>
              <a:buFontTx/>
              <a:buNone/>
              <a:defRPr sz="24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3pPr>
            <a:lvl4pPr marL="0" indent="1371600" algn="ctr" defTabSz="457200" rtl="0" eaLnBrk="1" latinLnBrk="0" hangingPunct="1">
              <a:spcBef>
                <a:spcPct val="20000"/>
              </a:spcBef>
              <a:buSzTx/>
              <a:buFontTx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4pPr>
            <a:lvl5pPr marL="0" indent="1828800" algn="ctr" defTabSz="457200" rtl="0" eaLnBrk="1" latinLnBrk="0" hangingPunct="1">
              <a:spcBef>
                <a:spcPct val="20000"/>
              </a:spcBef>
              <a:buSzTx/>
              <a:buFontTx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de-DE" sz="12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Loonadministratie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Arbeidsrecht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Advisering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Int. </a:t>
            </a:r>
            <a:r>
              <a:rPr lang="de-DE" sz="2000" dirty="0" err="1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s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ociale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verzekeringen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Uitzenden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Onbelaste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kostenvergoedingen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Auto van de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zaak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Pensioen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Personeel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vinden</a:t>
            </a:r>
            <a:endParaRPr lang="de-DE" sz="2000" dirty="0" smtClean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2438" indent="-307975" algn="l" defTabSz="438911"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Personeel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Helvetica Neue"/>
                <a:cs typeface="Arial" panose="020B0604020202020204" pitchFamily="34" charset="0"/>
                <a:sym typeface="Helvetica Neue"/>
              </a:rPr>
              <a:t>behouden</a:t>
            </a:r>
            <a:endParaRPr lang="de-DE" sz="2000" dirty="0">
              <a:solidFill>
                <a:schemeClr val="tx2"/>
              </a:solidFill>
              <a:latin typeface="+mj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Shape 78"/>
          <p:cNvSpPr>
            <a:spLocks noGrp="1"/>
          </p:cNvSpPr>
          <p:nvPr>
            <p:ph type="sldNum" sz="quarter" idx="10"/>
          </p:nvPr>
        </p:nvSpPr>
        <p:spPr>
          <a:xfrm>
            <a:off x="6486525" y="6403975"/>
            <a:ext cx="2133600" cy="269875"/>
          </a:xfr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sym typeface="Calibri" charset="0"/>
              </a:defRPr>
            </a:lvl9pPr>
          </a:lstStyle>
          <a:p>
            <a:pPr eaLnBrk="1" hangingPunct="1"/>
            <a:fld id="{7041A557-C24C-7D4A-B625-922423231F69}" type="slidenum">
              <a:rPr lang="de-DE" sz="1200">
                <a:solidFill>
                  <a:srgbClr val="888888"/>
                </a:solidFill>
              </a:rPr>
              <a:pPr eaLnBrk="1" hangingPunct="1"/>
              <a:t>4</a:t>
            </a:fld>
            <a:endParaRPr lang="de-DE" sz="1200">
              <a:solidFill>
                <a:srgbClr val="888888"/>
              </a:solidFill>
            </a:endParaRPr>
          </a:p>
        </p:txBody>
      </p:sp>
      <p:pic>
        <p:nvPicPr>
          <p:cNvPr id="7" name="Bildschirmfoto 2014-10-22 um 23.37.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0"/>
            <a:ext cx="4713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35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583503" y="906101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err="1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  <a:endParaRPr lang="nl-NL" sz="3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99067" y="1682786"/>
            <a:ext cx="744030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Gewinn Körperschaftsteuer:		1 Mio.</a:t>
            </a:r>
          </a:p>
          <a:p>
            <a:r>
              <a:rPr lang="de-DE" b="1" dirty="0">
                <a:solidFill>
                  <a:schemeClr val="tx2"/>
                </a:solidFill>
              </a:rPr>
              <a:t>	</a:t>
            </a:r>
            <a:r>
              <a:rPr lang="de-DE" b="1" dirty="0" smtClean="0">
                <a:solidFill>
                  <a:schemeClr val="tx2"/>
                </a:solidFill>
              </a:rPr>
              <a:t>davon </a:t>
            </a:r>
            <a:r>
              <a:rPr lang="de-DE" b="1" dirty="0" err="1" smtClean="0">
                <a:solidFill>
                  <a:schemeClr val="tx2"/>
                </a:solidFill>
              </a:rPr>
              <a:t>KSt</a:t>
            </a:r>
            <a:r>
              <a:rPr lang="de-DE" b="1" dirty="0" smtClean="0">
                <a:solidFill>
                  <a:schemeClr val="tx2"/>
                </a:solidFill>
              </a:rPr>
              <a:t>.								150.000 Euro</a:t>
            </a:r>
          </a:p>
          <a:p>
            <a:r>
              <a:rPr lang="de-DE" b="1" dirty="0">
                <a:solidFill>
                  <a:schemeClr val="tx2"/>
                </a:solidFill>
              </a:rPr>
              <a:t>	</a:t>
            </a:r>
            <a:r>
              <a:rPr lang="de-DE" b="1" dirty="0" smtClean="0">
                <a:solidFill>
                  <a:schemeClr val="tx2"/>
                </a:solidFill>
              </a:rPr>
              <a:t>davon Soli								    8.250 Euro</a:t>
            </a:r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Gewerbeertrag:				1 Mio.</a:t>
            </a:r>
            <a:endParaRPr lang="de-DE" b="1" dirty="0">
              <a:solidFill>
                <a:schemeClr val="tx2"/>
              </a:solidFill>
            </a:endParaRP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Zinsen							200.000</a:t>
            </a:r>
            <a:endParaRPr lang="de-DE" dirty="0">
              <a:solidFill>
                <a:schemeClr val="tx2"/>
              </a:solidFill>
              <a:hlinkClick r:id="rId3"/>
            </a:endParaRP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Miete Maschinen			200.000</a:t>
            </a:r>
          </a:p>
          <a:p>
            <a:pPr lvl="1"/>
            <a:r>
              <a:rPr lang="de-DE" dirty="0">
                <a:solidFill>
                  <a:schemeClr val="tx2"/>
                </a:solidFill>
              </a:rPr>
              <a:t>d</a:t>
            </a:r>
            <a:r>
              <a:rPr lang="de-DE" dirty="0" smtClean="0">
                <a:solidFill>
                  <a:schemeClr val="tx2"/>
                </a:solidFill>
              </a:rPr>
              <a:t>avon 20%					   	</a:t>
            </a:r>
            <a:r>
              <a:rPr lang="de-DE" u="sng" dirty="0" smtClean="0">
                <a:solidFill>
                  <a:schemeClr val="tx2"/>
                </a:solidFill>
              </a:rPr>
              <a:t>  40.000</a:t>
            </a:r>
            <a:r>
              <a:rPr lang="de-DE" dirty="0" smtClean="0">
                <a:solidFill>
                  <a:schemeClr val="tx2"/>
                </a:solidFill>
              </a:rPr>
              <a:t>		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= </a:t>
            </a:r>
            <a:r>
              <a:rPr lang="en-US" dirty="0" err="1">
                <a:solidFill>
                  <a:schemeClr val="tx2"/>
                </a:solidFill>
              </a:rPr>
              <a:t>Gesamtbetrag</a:t>
            </a:r>
            <a:r>
              <a:rPr lang="en-US" dirty="0">
                <a:solidFill>
                  <a:schemeClr val="tx2"/>
                </a:solidFill>
              </a:rPr>
              <a:t> der </a:t>
            </a:r>
            <a:r>
              <a:rPr lang="en-US" dirty="0" err="1" smtClean="0">
                <a:solidFill>
                  <a:schemeClr val="tx2"/>
                </a:solidFill>
              </a:rPr>
              <a:t>Finanzierungsentgelte</a:t>
            </a:r>
            <a:r>
              <a:rPr lang="en-US" dirty="0" smtClean="0">
                <a:solidFill>
                  <a:schemeClr val="tx2"/>
                </a:solidFill>
              </a:rPr>
              <a:t>	240.000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− </a:t>
            </a:r>
            <a:r>
              <a:rPr lang="de-DE" b="1" dirty="0">
                <a:solidFill>
                  <a:schemeClr val="tx2"/>
                </a:solidFill>
              </a:rPr>
              <a:t>Freibetrag von 100.000 </a:t>
            </a:r>
            <a:r>
              <a:rPr lang="de-DE" b="1" dirty="0" smtClean="0">
                <a:solidFill>
                  <a:schemeClr val="tx2"/>
                </a:solidFill>
              </a:rPr>
              <a:t>€			       </a:t>
            </a:r>
            <a:r>
              <a:rPr lang="de-DE" b="1" u="sng" dirty="0" smtClean="0">
                <a:solidFill>
                  <a:schemeClr val="tx2"/>
                </a:solidFill>
              </a:rPr>
              <a:t>-100.000</a:t>
            </a:r>
            <a:endParaRPr lang="de-DE" b="1" u="sng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= </a:t>
            </a:r>
            <a:r>
              <a:rPr lang="de-DE" dirty="0" smtClean="0">
                <a:solidFill>
                  <a:schemeClr val="tx2"/>
                </a:solidFill>
              </a:rPr>
              <a:t>Zwischensaldo						140.000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× 25 </a:t>
            </a:r>
            <a:r>
              <a:rPr lang="fr-FR" dirty="0" smtClean="0">
                <a:solidFill>
                  <a:schemeClr val="tx2"/>
                </a:solidFill>
              </a:rPr>
              <a:t>%										35.000</a:t>
            </a:r>
          </a:p>
          <a:p>
            <a:r>
              <a:rPr lang="fr-FR" dirty="0" err="1" smtClean="0">
                <a:solidFill>
                  <a:schemeClr val="tx2"/>
                </a:solidFill>
              </a:rPr>
              <a:t>Gewerbertrag</a:t>
            </a:r>
            <a:r>
              <a:rPr lang="fr-FR" dirty="0" smtClean="0">
                <a:solidFill>
                  <a:schemeClr val="tx2"/>
                </a:solidFill>
              </a:rPr>
              <a:t>									1.035.000 </a:t>
            </a:r>
          </a:p>
          <a:p>
            <a:r>
              <a:rPr lang="fr-FR" dirty="0">
                <a:solidFill>
                  <a:schemeClr val="tx2"/>
                </a:solidFill>
              </a:rPr>
              <a:t>x</a:t>
            </a:r>
            <a:r>
              <a:rPr lang="fr-FR" dirty="0" smtClean="0">
                <a:solidFill>
                  <a:schemeClr val="tx2"/>
                </a:solidFill>
              </a:rPr>
              <a:t> 3,5% (</a:t>
            </a:r>
            <a:r>
              <a:rPr lang="fr-FR" dirty="0" err="1" smtClean="0">
                <a:solidFill>
                  <a:schemeClr val="tx2"/>
                </a:solidFill>
              </a:rPr>
              <a:t>Hebesatz</a:t>
            </a:r>
            <a:r>
              <a:rPr lang="fr-FR" dirty="0" smtClean="0">
                <a:solidFill>
                  <a:schemeClr val="tx2"/>
                </a:solidFill>
              </a:rPr>
              <a:t>)	</a:t>
            </a:r>
            <a:r>
              <a:rPr lang="fr-FR" dirty="0" smtClean="0">
                <a:solidFill>
                  <a:srgbClr val="FF0000"/>
                </a:solidFill>
              </a:rPr>
              <a:t>bis hier </a:t>
            </a:r>
            <a:r>
              <a:rPr lang="fr-FR" dirty="0" err="1" smtClean="0">
                <a:solidFill>
                  <a:srgbClr val="FF0000"/>
                </a:solidFill>
              </a:rPr>
              <a:t>Finanzamt</a:t>
            </a:r>
            <a:r>
              <a:rPr lang="fr-FR" dirty="0" smtClean="0">
                <a:solidFill>
                  <a:schemeClr val="tx2"/>
                </a:solidFill>
              </a:rPr>
              <a:t>				      36.225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x </a:t>
            </a:r>
            <a:r>
              <a:rPr lang="fr-FR" dirty="0" err="1" smtClean="0">
                <a:solidFill>
                  <a:schemeClr val="tx2"/>
                </a:solidFill>
              </a:rPr>
              <a:t>Hebesatz</a:t>
            </a:r>
            <a:r>
              <a:rPr lang="fr-FR" dirty="0" smtClean="0">
                <a:solidFill>
                  <a:schemeClr val="tx2"/>
                </a:solidFill>
              </a:rPr>
              <a:t> (400%, 14%)	</a:t>
            </a:r>
            <a:r>
              <a:rPr lang="fr-FR" dirty="0" smtClean="0">
                <a:solidFill>
                  <a:srgbClr val="FF0000"/>
                </a:solidFill>
              </a:rPr>
              <a:t>ab hier </a:t>
            </a:r>
            <a:r>
              <a:rPr lang="fr-FR" dirty="0" err="1" smtClean="0">
                <a:solidFill>
                  <a:srgbClr val="FF0000"/>
                </a:solidFill>
              </a:rPr>
              <a:t>Gemeinde</a:t>
            </a:r>
            <a:r>
              <a:rPr lang="fr-FR" dirty="0" smtClean="0">
                <a:solidFill>
                  <a:schemeClr val="tx2"/>
                </a:solidFill>
              </a:rPr>
              <a:t>			</a:t>
            </a:r>
            <a:r>
              <a:rPr lang="fr-FR" b="1" dirty="0" smtClean="0">
                <a:solidFill>
                  <a:schemeClr val="tx2"/>
                </a:solidFill>
              </a:rPr>
              <a:t>144.900 Euro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b="1" dirty="0" err="1" smtClean="0">
                <a:solidFill>
                  <a:schemeClr val="tx2"/>
                </a:solidFill>
              </a:rPr>
              <a:t>Gesamtsteuer</a:t>
            </a:r>
            <a:r>
              <a:rPr lang="fr-FR" b="1" dirty="0" smtClean="0">
                <a:solidFill>
                  <a:schemeClr val="tx2"/>
                </a:solidFill>
              </a:rPr>
              <a:t>:								303.150 Euro; 30,03%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4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403648" y="2698750"/>
            <a:ext cx="7705725" cy="3877985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Inkomstenbelasting</a:t>
            </a:r>
          </a:p>
          <a:p>
            <a:pPr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>
                <a:solidFill>
                  <a:schemeClr val="tx2"/>
                </a:solidFill>
                <a:latin typeface="Calibri" pitchFamily="34" charset="0"/>
              </a:rPr>
              <a:t>Loonbelasting/sociale </a:t>
            </a: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verzekering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Vennootschapsbelasting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b="1" dirty="0" smtClean="0">
                <a:solidFill>
                  <a:schemeClr val="tx2"/>
                </a:solidFill>
                <a:latin typeface="Calibri" pitchFamily="34" charset="0"/>
              </a:rPr>
              <a:t>Vergelijk belastingdruk</a:t>
            </a:r>
          </a:p>
          <a:p>
            <a:pPr marL="0" indent="0" eaLnBrk="1" hangingPunct="1">
              <a:buClr>
                <a:srgbClr val="E42C2A"/>
              </a:buClr>
              <a:buNone/>
            </a:pPr>
            <a:endParaRPr lang="nl-NL" sz="3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endParaRPr lang="nl-NL" sz="3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648" y="1905866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E42C2A"/>
              </a:buClr>
            </a:pPr>
            <a:r>
              <a:rPr lang="nl-NL" sz="3200" b="1" dirty="0" smtClean="0">
                <a:solidFill>
                  <a:schemeClr val="tx2"/>
                </a:solidFill>
                <a:latin typeface="Calibri" pitchFamily="34" charset="0"/>
              </a:rPr>
              <a:t>Belastingstelsel </a:t>
            </a:r>
            <a:r>
              <a:rPr lang="nl-NL" sz="3200" b="1" dirty="0">
                <a:solidFill>
                  <a:schemeClr val="tx2"/>
                </a:solidFill>
                <a:latin typeface="Calibri" pitchFamily="34" charset="0"/>
              </a:rPr>
              <a:t>in Duitsland</a:t>
            </a:r>
          </a:p>
        </p:txBody>
      </p:sp>
    </p:spTree>
    <p:extLst>
      <p:ext uri="{BB962C8B-B14F-4D97-AF65-F5344CB8AC3E}">
        <p14:creationId xmlns:p14="http://schemas.microsoft.com/office/powerpoint/2010/main" val="240757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331640" y="1815788"/>
            <a:ext cx="7022157" cy="584775"/>
          </a:xfr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E42C2A"/>
              </a:buClr>
              <a:buNone/>
            </a:pPr>
            <a:r>
              <a:rPr lang="nl-NL" b="1" dirty="0" smtClean="0">
                <a:solidFill>
                  <a:schemeClr val="tx2"/>
                </a:solidFill>
                <a:latin typeface="Calibri" pitchFamily="34" charset="0"/>
              </a:rPr>
              <a:t>Overzicht belastingtarieven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403648" y="2719367"/>
            <a:ext cx="637381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Inkomstenbelasting		15% </a:t>
            </a:r>
            <a:r>
              <a:rPr lang="nl-NL" sz="2200" dirty="0" smtClean="0">
                <a:solidFill>
                  <a:schemeClr val="tx2"/>
                </a:solidFill>
              </a:rPr>
              <a:t>- </a:t>
            </a:r>
            <a:r>
              <a:rPr lang="nl-NL" sz="2200" b="0" dirty="0" smtClean="0">
                <a:solidFill>
                  <a:schemeClr val="tx2"/>
                </a:solidFill>
              </a:rPr>
              <a:t>45%</a:t>
            </a:r>
            <a:endParaRPr lang="nl-NL" sz="2200" b="0" dirty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Vennootschapsbelasting	15%</a:t>
            </a: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err="1">
                <a:solidFill>
                  <a:schemeClr val="tx2"/>
                </a:solidFill>
              </a:rPr>
              <a:t>Gewerbesteuer</a:t>
            </a:r>
            <a:r>
              <a:rPr lang="nl-NL" sz="2200" b="0" dirty="0">
                <a:solidFill>
                  <a:schemeClr val="tx2"/>
                </a:solidFill>
              </a:rPr>
              <a:t>		</a:t>
            </a:r>
            <a:r>
              <a:rPr lang="nl-NL" sz="2200" b="0" dirty="0" smtClean="0">
                <a:solidFill>
                  <a:schemeClr val="tx2"/>
                </a:solidFill>
              </a:rPr>
              <a:t>	</a:t>
            </a:r>
            <a:r>
              <a:rPr lang="nl-NL" sz="1800" dirty="0" smtClean="0">
                <a:solidFill>
                  <a:schemeClr val="tx2"/>
                </a:solidFill>
                <a:sym typeface="Symbol" pitchFamily="18" charset="2"/>
              </a:rPr>
              <a:t></a:t>
            </a:r>
            <a:r>
              <a:rPr lang="nl-NL" sz="2200" b="0" dirty="0" smtClean="0">
                <a:solidFill>
                  <a:schemeClr val="tx2"/>
                </a:solidFill>
                <a:sym typeface="Symbol" pitchFamily="18" charset="2"/>
              </a:rPr>
              <a:t>  </a:t>
            </a:r>
            <a:r>
              <a:rPr lang="nl-NL" sz="2200" b="0" dirty="0">
                <a:solidFill>
                  <a:schemeClr val="tx2"/>
                </a:solidFill>
              </a:rPr>
              <a:t>14%</a:t>
            </a: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err="1" smtClean="0">
                <a:solidFill>
                  <a:schemeClr val="tx2"/>
                </a:solidFill>
              </a:rPr>
              <a:t>Solidaritätszuschlag</a:t>
            </a:r>
            <a:r>
              <a:rPr lang="nl-NL" sz="2200" b="0" dirty="0" smtClean="0">
                <a:solidFill>
                  <a:schemeClr val="tx2"/>
                </a:solidFill>
              </a:rPr>
              <a:t>		5,5% van IB/</a:t>
            </a:r>
            <a:r>
              <a:rPr lang="nl-NL" sz="2200" b="0" dirty="0" err="1" smtClean="0">
                <a:solidFill>
                  <a:schemeClr val="tx2"/>
                </a:solidFill>
              </a:rPr>
              <a:t>Vpb</a:t>
            </a:r>
            <a:endParaRPr lang="nl-NL" sz="2200" b="0" dirty="0" smtClean="0">
              <a:solidFill>
                <a:schemeClr val="tx2"/>
              </a:solidFill>
            </a:endParaRP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Omzetbelasting			19% / 7%</a:t>
            </a: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Schenk-/erfbelasting	7% </a:t>
            </a:r>
            <a:r>
              <a:rPr lang="nl-NL" sz="2200" dirty="0">
                <a:solidFill>
                  <a:schemeClr val="tx2"/>
                </a:solidFill>
              </a:rPr>
              <a:t>-</a:t>
            </a:r>
            <a:r>
              <a:rPr lang="nl-NL" sz="2200" b="0" dirty="0" smtClean="0">
                <a:solidFill>
                  <a:schemeClr val="tx2"/>
                </a:solidFill>
              </a:rPr>
              <a:t> 50%</a:t>
            </a:r>
          </a:p>
          <a:p>
            <a:pPr marL="609600" indent="-609600" algn="l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nl-NL" sz="2200" b="0" dirty="0" smtClean="0">
                <a:solidFill>
                  <a:schemeClr val="tx2"/>
                </a:solidFill>
              </a:rPr>
              <a:t>Overdrachtsbelasting		3,5% </a:t>
            </a:r>
            <a:r>
              <a:rPr lang="nl-NL" sz="2200" dirty="0" smtClean="0">
                <a:solidFill>
                  <a:schemeClr val="tx2"/>
                </a:solidFill>
              </a:rPr>
              <a:t>- </a:t>
            </a:r>
            <a:r>
              <a:rPr lang="nl-NL" sz="2200" b="0" dirty="0" smtClean="0">
                <a:solidFill>
                  <a:schemeClr val="tx2"/>
                </a:solidFill>
              </a:rPr>
              <a:t>5,0%</a:t>
            </a:r>
            <a:endParaRPr lang="nl-NL" sz="2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8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876946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smtClean="0">
                <a:solidFill>
                  <a:schemeClr val="tx2"/>
                </a:solidFill>
                <a:latin typeface="+mj-lt"/>
              </a:rPr>
              <a:t>Ca</a:t>
            </a:r>
            <a:r>
              <a:rPr lang="nl-NL" sz="3200" b="1" dirty="0">
                <a:solidFill>
                  <a:schemeClr val="tx2"/>
                </a:solidFill>
                <a:latin typeface="+mj-lt"/>
              </a:rPr>
              <a:t>sus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</a:rPr>
              <a:t>: v</a:t>
            </a:r>
            <a:r>
              <a:rPr lang="nl-NL" sz="3200" b="1" dirty="0">
                <a:solidFill>
                  <a:schemeClr val="tx2"/>
                </a:solidFill>
                <a:latin typeface="+mj-lt"/>
              </a:rPr>
              <a:t>erge</a:t>
            </a:r>
            <a:r>
              <a:rPr lang="nl-NL" sz="3200" b="1" dirty="0" smtClean="0">
                <a:solidFill>
                  <a:schemeClr val="tx2"/>
                </a:solidFill>
                <a:latin typeface="+mj-lt"/>
              </a:rPr>
              <a:t>lijking belastingdruk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03943"/>
              </p:ext>
            </p:extLst>
          </p:nvPr>
        </p:nvGraphicFramePr>
        <p:xfrm>
          <a:off x="1454948" y="2783131"/>
          <a:ext cx="6429420" cy="3238157"/>
        </p:xfrm>
        <a:graphic>
          <a:graphicData uri="http://schemas.openxmlformats.org/drawingml/2006/table">
            <a:tbl>
              <a:tblPr/>
              <a:tblGrid>
                <a:gridCol w="2498601"/>
                <a:gridCol w="1152128"/>
                <a:gridCol w="1435128"/>
                <a:gridCol w="1343563"/>
              </a:tblGrid>
              <a:tr h="5275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i="1" spc="50" dirty="0" err="1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Freiberufler</a:t>
                      </a:r>
                      <a:r>
                        <a:rPr lang="nl-NL" sz="1400" i="1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i="1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loondienst</a:t>
                      </a:r>
                      <a:endParaRPr lang="nl-NL" sz="1400" i="1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i="1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GmbH &amp; Co KG, VOF, OHG</a:t>
                      </a:r>
                      <a:endParaRPr lang="nl-NL" sz="1400" i="1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i="1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GmbH, BV</a:t>
                      </a:r>
                      <a:endParaRPr lang="nl-NL" sz="1400" i="1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elast </a:t>
                      </a: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inkomen/winst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100 000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€ 100 000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100 000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2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Gewerbesteuer (</a:t>
                      </a:r>
                      <a:r>
                        <a:rPr lang="nl-NL" sz="1200" b="1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  <a:sym typeface="Symbol"/>
                        </a:rPr>
                        <a:t></a:t>
                      </a:r>
                      <a:r>
                        <a:rPr lang="nl-NL" sz="1200" b="1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14%)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(-/-€   24 500)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€   10 570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 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14 000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Vennootschapbelasting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 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15 000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Solidaritätszuschlag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    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825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Inkomstenbelasting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33 828 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€   33 828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baseline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9 777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Aftrek </a:t>
                      </a:r>
                      <a:r>
                        <a:rPr lang="nl-NL" sz="1400" spc="50" dirty="0" err="1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Gewerbesteuer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-/-</a:t>
                      </a:r>
                      <a:r>
                        <a:rPr lang="nl-NL" sz="1400" spc="50" baseline="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  10 041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 err="1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Solidaritätszuschlag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69900" algn="l"/>
                        </a:tabLs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1 861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€     1 308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37845" algn="l"/>
                        </a:tabLs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   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538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Totaal belasting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35 689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€   35 665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400" spc="50" dirty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 </a:t>
                      </a:r>
                      <a:r>
                        <a:rPr lang="nl-NL" sz="1400" spc="50" dirty="0" smtClean="0">
                          <a:solidFill>
                            <a:schemeClr val="tx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40 140</a:t>
                      </a:r>
                      <a:endParaRPr lang="nl-NL" sz="1400" spc="50" dirty="0">
                        <a:solidFill>
                          <a:schemeClr val="tx2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062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48037" y="691613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err="1" smtClean="0">
                <a:solidFill>
                  <a:schemeClr val="tx2"/>
                </a:solidFill>
                <a:latin typeface="+mj-lt"/>
              </a:rPr>
              <a:t>Grunderwerbsteuer</a:t>
            </a:r>
            <a:endParaRPr lang="nl-NL" sz="32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14231" y="1536032"/>
            <a:ext cx="6513857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Erwerbsvorgang (Kaufvertrag)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r</a:t>
            </a:r>
            <a:r>
              <a:rPr lang="de-DE" sz="2000" dirty="0" smtClean="0">
                <a:solidFill>
                  <a:schemeClr val="tx2"/>
                </a:solidFill>
              </a:rPr>
              <a:t>echtswirksamen, notarielles Verpflichtungsgeschäft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Andere Vorgänge mit Anspruch auf Übereignung</a:t>
            </a:r>
          </a:p>
          <a:p>
            <a:pPr marL="800100" lvl="1" indent="-342900">
              <a:buFont typeface="Arial" charset="0"/>
              <a:buChar char="•"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(fiktiver) Rechtsträgerwechsel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Anteilsvereinigung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>
                <a:solidFill>
                  <a:schemeClr val="tx2"/>
                </a:solidFill>
              </a:rPr>
              <a:t>u</a:t>
            </a:r>
            <a:r>
              <a:rPr lang="de-DE" sz="2000" dirty="0" smtClean="0">
                <a:solidFill>
                  <a:schemeClr val="tx2"/>
                </a:solidFill>
              </a:rPr>
              <a:t>nmittelbar oder mittelbar 95% oder mehr</a:t>
            </a:r>
          </a:p>
          <a:p>
            <a:pPr marL="800100" lvl="1" indent="-342900">
              <a:buFont typeface="Arial" charset="0"/>
              <a:buChar char="•"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Wichtige Ausnahmen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Erbschaft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Übergang </a:t>
            </a:r>
            <a:r>
              <a:rPr lang="de-DE" sz="2000" dirty="0" err="1" smtClean="0">
                <a:solidFill>
                  <a:schemeClr val="tx2"/>
                </a:solidFill>
              </a:rPr>
              <a:t>Gesamthänder</a:t>
            </a:r>
            <a:r>
              <a:rPr lang="de-DE" sz="2000" dirty="0" smtClean="0">
                <a:solidFill>
                  <a:schemeClr val="tx2"/>
                </a:solidFill>
              </a:rPr>
              <a:t>/Gesamthand</a:t>
            </a:r>
          </a:p>
          <a:p>
            <a:pPr marL="800100" lvl="1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Bestimmte Umstrukturierungen im Konzern</a:t>
            </a:r>
          </a:p>
          <a:p>
            <a:pPr marL="800100" lvl="1" indent="-342900">
              <a:buFont typeface="Arial" charset="0"/>
              <a:buChar char="•"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Grundstücke, </a:t>
            </a:r>
            <a:r>
              <a:rPr lang="de-DE" sz="2000" dirty="0" err="1" smtClean="0">
                <a:solidFill>
                  <a:schemeClr val="tx2"/>
                </a:solidFill>
              </a:rPr>
              <a:t>Erbaurechte</a:t>
            </a:r>
            <a:r>
              <a:rPr lang="de-DE" sz="2000" dirty="0" smtClean="0">
                <a:solidFill>
                  <a:schemeClr val="tx2"/>
                </a:solidFill>
              </a:rPr>
              <a:t>, dingliche Sonderrechte</a:t>
            </a: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>
                <a:solidFill>
                  <a:schemeClr val="tx2"/>
                </a:solidFill>
              </a:rPr>
              <a:t>Sonderfall: einheitlicher Erwerbsvorgang</a:t>
            </a:r>
          </a:p>
          <a:p>
            <a:pPr marL="342900" indent="-342900">
              <a:buFont typeface="Arial" charset="0"/>
              <a:buChar char="•"/>
            </a:pPr>
            <a:endParaRPr lang="de-DE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cs-CZ" sz="20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8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48037" y="691613"/>
            <a:ext cx="7705725" cy="584775"/>
          </a:xfrm>
          <a:noFill/>
        </p:spPr>
        <p:txBody>
          <a:bodyPr>
            <a:spAutoFit/>
          </a:bodyPr>
          <a:lstStyle/>
          <a:p>
            <a:pPr marL="457200" lvl="1" indent="0" eaLnBrk="1" hangingPunct="1">
              <a:buClr>
                <a:srgbClr val="E42C2A"/>
              </a:buClr>
              <a:buNone/>
            </a:pPr>
            <a:r>
              <a:rPr lang="nl-NL" sz="3200" b="1" dirty="0" err="1" smtClean="0">
                <a:solidFill>
                  <a:schemeClr val="tx2"/>
                </a:solidFill>
                <a:latin typeface="+mj-lt"/>
              </a:rPr>
              <a:t>Grunderwerbsteuer</a:t>
            </a:r>
            <a:endParaRPr lang="nl-NL" sz="32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14232" y="1536032"/>
            <a:ext cx="4825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Steuersätze nach Bundesländer: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Baden-Württemberg	</a:t>
            </a:r>
            <a:r>
              <a:rPr lang="de-DE" dirty="0" smtClean="0">
                <a:solidFill>
                  <a:schemeClr val="tx2"/>
                </a:solidFill>
              </a:rPr>
              <a:t>	5,0%</a:t>
            </a:r>
            <a:r>
              <a:rPr lang="de-DE" dirty="0">
                <a:solidFill>
                  <a:schemeClr val="tx2"/>
                </a:solidFill>
              </a:rPr>
              <a:t> 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Bayern</a:t>
            </a:r>
            <a:r>
              <a:rPr lang="de-DE" dirty="0">
                <a:solidFill>
                  <a:schemeClr val="tx2"/>
                </a:solidFill>
              </a:rPr>
              <a:t>	</a:t>
            </a:r>
            <a:r>
              <a:rPr lang="de-DE" dirty="0" smtClean="0">
                <a:solidFill>
                  <a:schemeClr val="tx2"/>
                </a:solidFill>
              </a:rPr>
              <a:t>				3,5</a:t>
            </a:r>
            <a:r>
              <a:rPr lang="de-DE" dirty="0">
                <a:solidFill>
                  <a:schemeClr val="tx2"/>
                </a:solidFill>
              </a:rPr>
              <a:t> </a:t>
            </a:r>
            <a:r>
              <a:rPr lang="de-DE" dirty="0" smtClean="0">
                <a:solidFill>
                  <a:schemeClr val="tx2"/>
                </a:solidFill>
              </a:rPr>
              <a:t>%</a:t>
            </a:r>
            <a:r>
              <a:rPr lang="de-DE" dirty="0">
                <a:solidFill>
                  <a:schemeClr val="tx2"/>
                </a:solidFill>
              </a:rPr>
              <a:t>		</a:t>
            </a:r>
          </a:p>
          <a:p>
            <a:r>
              <a:rPr lang="cs-CZ" dirty="0" err="1" smtClean="0">
                <a:solidFill>
                  <a:schemeClr val="tx2"/>
                </a:solidFill>
              </a:rPr>
              <a:t>Berlin</a:t>
            </a:r>
            <a:r>
              <a:rPr lang="cs-CZ" dirty="0" smtClean="0">
                <a:solidFill>
                  <a:schemeClr val="tx2"/>
                </a:solidFill>
              </a:rPr>
              <a:t>					6,0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r>
              <a:rPr lang="cs-CZ" dirty="0">
                <a:solidFill>
                  <a:schemeClr val="tx2"/>
                </a:solidFill>
              </a:rPr>
              <a:t>Brandenburg	</a:t>
            </a:r>
            <a:r>
              <a:rPr lang="cs-CZ" dirty="0" smtClean="0">
                <a:solidFill>
                  <a:schemeClr val="tx2"/>
                </a:solidFill>
              </a:rPr>
              <a:t>			6,5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 err="1" smtClean="0">
                <a:solidFill>
                  <a:schemeClr val="tx2"/>
                </a:solidFill>
              </a:rPr>
              <a:t>Bremen</a:t>
            </a:r>
            <a:r>
              <a:rPr lang="cs-CZ" dirty="0" smtClean="0">
                <a:solidFill>
                  <a:schemeClr val="tx2"/>
                </a:solidFill>
              </a:rPr>
              <a:t>					5,0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r>
              <a:rPr lang="cs-CZ" dirty="0">
                <a:solidFill>
                  <a:schemeClr val="tx2"/>
                </a:solidFill>
              </a:rPr>
              <a:t>Hamburg	</a:t>
            </a:r>
            <a:r>
              <a:rPr lang="cs-CZ" dirty="0" smtClean="0">
                <a:solidFill>
                  <a:schemeClr val="tx2"/>
                </a:solidFill>
              </a:rPr>
              <a:t>				4,5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r>
              <a:rPr lang="cs-CZ" dirty="0" err="1" smtClean="0">
                <a:solidFill>
                  <a:schemeClr val="tx2"/>
                </a:solidFill>
              </a:rPr>
              <a:t>Hessen</a:t>
            </a:r>
            <a:r>
              <a:rPr lang="cs-CZ" dirty="0" smtClean="0">
                <a:solidFill>
                  <a:schemeClr val="tx2"/>
                </a:solidFill>
              </a:rPr>
              <a:t>					6,0</a:t>
            </a:r>
            <a:r>
              <a:rPr lang="cs-CZ" dirty="0">
                <a:solidFill>
                  <a:schemeClr val="tx2"/>
                </a:solidFill>
              </a:rPr>
              <a:t> %</a:t>
            </a:r>
          </a:p>
          <a:p>
            <a:r>
              <a:rPr lang="cs-CZ" dirty="0" err="1" smtClean="0">
                <a:solidFill>
                  <a:schemeClr val="tx2"/>
                </a:solidFill>
              </a:rPr>
              <a:t>Mecklenburg-Vorpommern</a:t>
            </a:r>
            <a:r>
              <a:rPr lang="cs-CZ" dirty="0" smtClean="0">
                <a:solidFill>
                  <a:schemeClr val="tx2"/>
                </a:solidFill>
              </a:rPr>
              <a:t>	5,0</a:t>
            </a:r>
            <a:r>
              <a:rPr lang="cs-CZ" dirty="0">
                <a:solidFill>
                  <a:schemeClr val="tx2"/>
                </a:solidFill>
              </a:rPr>
              <a:t> %	</a:t>
            </a:r>
          </a:p>
          <a:p>
            <a:r>
              <a:rPr lang="cs-CZ" dirty="0" err="1" smtClean="0">
                <a:solidFill>
                  <a:schemeClr val="tx2"/>
                </a:solidFill>
              </a:rPr>
              <a:t>Niedersachsen</a:t>
            </a:r>
            <a:r>
              <a:rPr lang="cs-CZ" dirty="0" smtClean="0">
                <a:solidFill>
                  <a:schemeClr val="tx2"/>
                </a:solidFill>
              </a:rPr>
              <a:t>				5,0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Nordrhein-Westfalen		</a:t>
            </a:r>
            <a:r>
              <a:rPr lang="cs-CZ" dirty="0" smtClean="0">
                <a:solidFill>
                  <a:schemeClr val="tx2"/>
                </a:solidFill>
              </a:rPr>
              <a:t>6,5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Rheinland-Pfalz			5,0</a:t>
            </a:r>
            <a:r>
              <a:rPr lang="de-DE" dirty="0">
                <a:solidFill>
                  <a:schemeClr val="tx2"/>
                </a:solidFill>
              </a:rPr>
              <a:t> </a:t>
            </a:r>
            <a:r>
              <a:rPr lang="de-DE" dirty="0" smtClean="0">
                <a:solidFill>
                  <a:schemeClr val="tx2"/>
                </a:solidFill>
              </a:rPr>
              <a:t>%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cs-CZ" dirty="0" err="1" smtClean="0">
                <a:solidFill>
                  <a:schemeClr val="tx2"/>
                </a:solidFill>
              </a:rPr>
              <a:t>Saarland</a:t>
            </a:r>
            <a:r>
              <a:rPr lang="cs-CZ" dirty="0" smtClean="0">
                <a:solidFill>
                  <a:schemeClr val="tx2"/>
                </a:solidFill>
              </a:rPr>
              <a:t>					6,5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 err="1">
                <a:solidFill>
                  <a:schemeClr val="tx2"/>
                </a:solidFill>
              </a:rPr>
              <a:t>Sachsen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</a:rPr>
              <a:t>				3,5</a:t>
            </a:r>
            <a:r>
              <a:rPr lang="cs-CZ" dirty="0">
                <a:solidFill>
                  <a:schemeClr val="tx2"/>
                </a:solidFill>
              </a:rPr>
              <a:t> %		</a:t>
            </a:r>
          </a:p>
          <a:p>
            <a:r>
              <a:rPr lang="cs-CZ" dirty="0" err="1" smtClean="0">
                <a:solidFill>
                  <a:schemeClr val="tx2"/>
                </a:solidFill>
              </a:rPr>
              <a:t>Sachsen-Anhalt</a:t>
            </a:r>
            <a:r>
              <a:rPr lang="cs-CZ" dirty="0" smtClean="0">
                <a:solidFill>
                  <a:schemeClr val="tx2"/>
                </a:solidFill>
              </a:rPr>
              <a:t>			5,0</a:t>
            </a:r>
            <a:r>
              <a:rPr lang="cs-CZ" dirty="0">
                <a:solidFill>
                  <a:schemeClr val="tx2"/>
                </a:solidFill>
              </a:rPr>
              <a:t> %	</a:t>
            </a:r>
          </a:p>
          <a:p>
            <a:r>
              <a:rPr lang="cs-CZ" dirty="0" err="1">
                <a:solidFill>
                  <a:schemeClr val="tx2"/>
                </a:solidFill>
              </a:rPr>
              <a:t>Schleswig-Holstein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</a:rPr>
              <a:t>		6,5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 smtClean="0">
                <a:solidFill>
                  <a:schemeClr val="tx2"/>
                </a:solidFill>
              </a:rPr>
              <a:t>%</a:t>
            </a:r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r>
              <a:rPr lang="cs-CZ" dirty="0" err="1">
                <a:solidFill>
                  <a:schemeClr val="tx2"/>
                </a:solidFill>
              </a:rPr>
              <a:t>Thüringen</a:t>
            </a:r>
            <a:r>
              <a:rPr lang="cs-CZ" dirty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</a:rPr>
              <a:t>			5,0</a:t>
            </a:r>
            <a:r>
              <a:rPr lang="cs-CZ" dirty="0">
                <a:solidFill>
                  <a:schemeClr val="tx2"/>
                </a:solidFill>
              </a:rPr>
              <a:t> %</a:t>
            </a:r>
            <a:r>
              <a:rPr lang="cs-CZ" baseline="30000" dirty="0">
                <a:solidFill>
                  <a:srgbClr val="092F9D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795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&amp;P Eingang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7000"/>
          </a:blip>
          <a:srcRect l="9110" t="17667" r="5712" b="23427"/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457200" y="4402266"/>
            <a:ext cx="829126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000" b="1" dirty="0" smtClean="0">
                <a:solidFill>
                  <a:srgbClr val="2D2D8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VIELEN DANK FÜR IHRE AUFMERKSAMKEIT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2000" b="1" dirty="0" smtClean="0">
              <a:solidFill>
                <a:srgbClr val="2D2D8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b="1" dirty="0" smtClean="0">
                <a:solidFill>
                  <a:srgbClr val="2D2D8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HEISTERBORG</a:t>
            </a:r>
            <a:r>
              <a:rPr lang="de-DE" altLang="de-DE" sz="1600" dirty="0" smtClean="0">
                <a:solidFill>
                  <a:srgbClr val="2D2D8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INTERNATIONAL </a:t>
            </a:r>
            <a:endParaRPr lang="de-DE" altLang="de-DE" sz="160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4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Steuerberatungsgesellschaft mbH, Rechtsanwaltsgesellschaft mbH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20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dirty="0" err="1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Pliniusstraße</a:t>
            </a:r>
            <a:r>
              <a:rPr lang="de-DE" altLang="de-DE" sz="12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8, D-48488 </a:t>
            </a:r>
            <a:r>
              <a:rPr lang="de-DE" altLang="de-DE" sz="1200" dirty="0" err="1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Emsbüren</a:t>
            </a:r>
            <a:r>
              <a:rPr lang="de-DE" altLang="de-DE" sz="12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Fon </a:t>
            </a:r>
            <a:r>
              <a:rPr lang="de-DE" altLang="de-DE" sz="12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+49 (0) </a:t>
            </a:r>
            <a:r>
              <a:rPr lang="de-DE" altLang="de-DE" sz="12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59 03 </a:t>
            </a:r>
            <a:r>
              <a:rPr lang="de-DE" altLang="de-DE" sz="12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de-DE" altLang="de-DE" sz="120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96 89 0 0, info@heisterborg-international.de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20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600" b="1" dirty="0" smtClean="0">
                <a:solidFill>
                  <a:srgbClr val="2D2D8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www.heisterborg-international.de</a:t>
            </a:r>
            <a:endParaRPr lang="de-DE" altLang="de-DE" sz="1600" b="1" dirty="0">
              <a:solidFill>
                <a:srgbClr val="2D2D8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Logo INT Heisterborg International neutral SteuenrRechts_Präsentation_Titel.jpg"/>
          <p:cNvPicPr>
            <a:picLocks noChangeAspect="1"/>
          </p:cNvPicPr>
          <p:nvPr/>
        </p:nvPicPr>
        <p:blipFill>
          <a:blip r:embed="rId3" cstate="print"/>
          <a:srcRect l="1915" r="2344" b="5142"/>
          <a:stretch>
            <a:fillRect/>
          </a:stretch>
        </p:blipFill>
        <p:spPr>
          <a:xfrm>
            <a:off x="6876000" y="0"/>
            <a:ext cx="178129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546100"/>
            <a:ext cx="8229600" cy="1143000"/>
          </a:xfrm>
        </p:spPr>
        <p:txBody>
          <a:bodyPr/>
          <a:lstStyle/>
          <a:p>
            <a:r>
              <a:rPr lang="de-DE" sz="2400" b="1" dirty="0" smtClean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AGENDA</a:t>
            </a:r>
            <a:endParaRPr lang="de-DE" sz="1800" b="1" dirty="0">
              <a:solidFill>
                <a:schemeClr val="tx2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51934" y="2277534"/>
            <a:ext cx="7433733" cy="37004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1800" dirty="0" smtClean="0">
                <a:cs typeface="Arial" panose="020B0604020202020204" pitchFamily="34" charset="0"/>
              </a:rPr>
              <a:t>19:00 20:00	Deel A - Belastingverdrag Nederland/Duitsland 2012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1800" dirty="0" smtClean="0">
                <a:cs typeface="Arial" panose="020B0604020202020204" pitchFamily="34" charset="0"/>
              </a:rPr>
              <a:t>20:00 – 20:15	Pauze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l-NL" sz="1800" dirty="0" smtClean="0">
                <a:cs typeface="Arial" panose="020B0604020202020204" pitchFamily="34" charset="0"/>
              </a:rPr>
              <a:t>20:15 – 21:00	Deel B – Fiscale aspecten in Duitsland</a:t>
            </a:r>
            <a:endParaRPr lang="de-DE" sz="1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2234" r="1990" b="2406"/>
          <a:stretch/>
        </p:blipFill>
        <p:spPr>
          <a:xfrm>
            <a:off x="410633" y="1701800"/>
            <a:ext cx="6917267" cy="4698483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968526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Clr>
                <a:srgbClr val="E42C2A"/>
              </a:buClr>
            </a:pPr>
            <a:r>
              <a:rPr lang="nl-NL" sz="3200" b="1" dirty="0" smtClean="0">
                <a:solidFill>
                  <a:schemeClr val="tx2"/>
                </a:solidFill>
                <a:latin typeface="Calibri" pitchFamily="34" charset="0"/>
              </a:rPr>
              <a:t>Belasting wetten in </a:t>
            </a:r>
            <a:r>
              <a:rPr lang="nl-NL" sz="3200" b="1" dirty="0">
                <a:solidFill>
                  <a:schemeClr val="tx2"/>
                </a:solidFill>
                <a:latin typeface="Calibri" pitchFamily="34" charset="0"/>
              </a:rPr>
              <a:t>Duitsland</a:t>
            </a:r>
          </a:p>
        </p:txBody>
      </p:sp>
    </p:spTree>
    <p:extLst>
      <p:ext uri="{BB962C8B-B14F-4D97-AF65-F5344CB8AC3E}">
        <p14:creationId xmlns:p14="http://schemas.microsoft.com/office/powerpoint/2010/main" val="37249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8" y="288521"/>
            <a:ext cx="3764332" cy="62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8" y="1388537"/>
            <a:ext cx="6820221" cy="51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337700" y="2898702"/>
            <a:ext cx="7705725" cy="2769989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b="1" dirty="0" smtClean="0">
                <a:solidFill>
                  <a:schemeClr val="tx2"/>
                </a:solidFill>
                <a:latin typeface="Calibri" pitchFamily="34" charset="0"/>
              </a:rPr>
              <a:t>Inkomstenbelasting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Loonbelasting/sociale verzekering</a:t>
            </a:r>
            <a:endParaRPr lang="nl-NL" sz="3000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>
                <a:solidFill>
                  <a:schemeClr val="tx2"/>
                </a:solidFill>
                <a:latin typeface="Calibri" pitchFamily="34" charset="0"/>
              </a:rPr>
              <a:t>Vennootschapsbelasting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Gewerbesteuer</a:t>
            </a:r>
          </a:p>
          <a:p>
            <a:pPr eaLnBrk="1" hangingPunct="1">
              <a:buClr>
                <a:srgbClr val="E42C2A"/>
              </a:buClr>
              <a:buFont typeface="Wingdings" pitchFamily="2" charset="2"/>
              <a:buChar char="§"/>
            </a:pPr>
            <a:r>
              <a:rPr lang="nl-NL" sz="3000" dirty="0" smtClean="0">
                <a:solidFill>
                  <a:schemeClr val="tx2"/>
                </a:solidFill>
                <a:latin typeface="Calibri" pitchFamily="34" charset="0"/>
              </a:rPr>
              <a:t>Vergelijk belastingdruk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086107" y="1976061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Clr>
                <a:srgbClr val="E42C2A"/>
              </a:buClr>
            </a:pPr>
            <a:r>
              <a:rPr lang="nl-NL" sz="3200" b="1" dirty="0">
                <a:solidFill>
                  <a:schemeClr val="tx2"/>
                </a:solidFill>
                <a:latin typeface="Calibri" pitchFamily="34" charset="0"/>
              </a:rPr>
              <a:t>Belastingstelsel in Duitsland</a:t>
            </a:r>
          </a:p>
        </p:txBody>
      </p:sp>
    </p:spTree>
    <p:extLst>
      <p:ext uri="{BB962C8B-B14F-4D97-AF65-F5344CB8AC3E}">
        <p14:creationId xmlns:p14="http://schemas.microsoft.com/office/powerpoint/2010/main" val="15959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6|1.3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-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1591</Words>
  <Application>Microsoft Office PowerPoint</Application>
  <PresentationFormat>Diavoorstelling (4:3)</PresentationFormat>
  <Paragraphs>581</Paragraphs>
  <Slides>46</Slides>
  <Notes>20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Helvetica Neue</vt:lpstr>
      <vt:lpstr>Symbol</vt:lpstr>
      <vt:lpstr>Times New Roman</vt:lpstr>
      <vt:lpstr>Verdana</vt:lpstr>
      <vt:lpstr>Wingdings</vt:lpstr>
      <vt:lpstr>Office-Design</vt:lpstr>
      <vt:lpstr>PowerPoint-Vorlage</vt:lpstr>
      <vt:lpstr>Worksheet</vt:lpstr>
      <vt:lpstr>PowerPoint-presentatie</vt:lpstr>
      <vt:lpstr>Belastingrecht Duitsland</vt:lpstr>
      <vt:lpstr>HEISTERBORG  INTERNATIONAL </vt:lpstr>
      <vt:lpstr>PowerPoint-presentatie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Niet zelfstandige arbeid </vt:lpstr>
      <vt:lpstr>PowerPoint-presentatie</vt:lpstr>
      <vt:lpstr>PowerPoint-presentatie</vt:lpstr>
      <vt:lpstr>PowerPoint-presentatie</vt:lpstr>
      <vt:lpstr>  Loonbelastingplicht in Duitsland  </vt:lpstr>
      <vt:lpstr>PowerPoint-presentatie</vt:lpstr>
      <vt:lpstr>PowerPoint-presentatie</vt:lpstr>
      <vt:lpstr>PowerPoint-presentatie</vt:lpstr>
      <vt:lpstr>Steuerklasse</vt:lpstr>
      <vt:lpstr>Vergelijking</vt:lpstr>
      <vt:lpstr>Auto van de zaak</vt:lpstr>
      <vt:lpstr>Auto van de zaak</vt:lpstr>
      <vt:lpstr>Reisekostenrecht sinds 1 januari 2014</vt:lpstr>
      <vt:lpstr>   </vt:lpstr>
      <vt:lpstr>Geringfügig Beschäftigte en Gleitzone </vt:lpstr>
      <vt:lpstr>Ziekte van medewerkers</vt:lpstr>
      <vt:lpstr>PowerPoint-presentatie</vt:lpstr>
      <vt:lpstr>PowerPoint-presentatie</vt:lpstr>
      <vt:lpstr>Casus: loonkosten  </vt:lpstr>
      <vt:lpstr>PowerPoint-presentatie</vt:lpstr>
      <vt:lpstr>PowerPoint-presentatie</vt:lpstr>
      <vt:lpstr>PowerPoint-presentatie</vt:lpstr>
      <vt:lpstr>Verlustuntergang, § 8c KStG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Heisterborg International StB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D/NL Doppelbesteuerungsabkommen</dc:title>
  <dc:creator>Jan Hartmann</dc:creator>
  <cp:lastModifiedBy>Y.H. Burkink</cp:lastModifiedBy>
  <cp:revision>104</cp:revision>
  <cp:lastPrinted>2014-03-10T13:45:53Z</cp:lastPrinted>
  <dcterms:created xsi:type="dcterms:W3CDTF">2013-10-30T15:54:36Z</dcterms:created>
  <dcterms:modified xsi:type="dcterms:W3CDTF">2016-05-09T07:19:12Z</dcterms:modified>
</cp:coreProperties>
</file>