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70" r:id="rId5"/>
    <p:sldId id="269" r:id="rId6"/>
    <p:sldId id="271" r:id="rId7"/>
    <p:sldId id="272" r:id="rId8"/>
    <p:sldId id="259" r:id="rId9"/>
    <p:sldId id="260" r:id="rId10"/>
    <p:sldId id="261" r:id="rId11"/>
    <p:sldId id="262" r:id="rId12"/>
    <p:sldId id="263" r:id="rId13"/>
    <p:sldId id="265" r:id="rId14"/>
    <p:sldId id="264" r:id="rId15"/>
    <p:sldId id="266" r:id="rId16"/>
    <p:sldId id="267" r:id="rId17"/>
    <p:sldId id="268" r:id="rId18"/>
    <p:sldId id="273" r:id="rId19"/>
    <p:sldId id="275" r:id="rId20"/>
    <p:sldId id="274" r:id="rId21"/>
    <p:sldId id="276" r:id="rId22"/>
    <p:sldId id="283" r:id="rId23"/>
    <p:sldId id="284" r:id="rId24"/>
    <p:sldId id="282" r:id="rId25"/>
    <p:sldId id="281" r:id="rId26"/>
    <p:sldId id="280" r:id="rId27"/>
    <p:sldId id="277" r:id="rId28"/>
    <p:sldId id="279" r:id="rId29"/>
    <p:sldId id="278" r:id="rId30"/>
    <p:sldId id="285" r:id="rId31"/>
    <p:sldId id="286" r:id="rId3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53CAF-0089-4B04-9203-74F7D299A5CF}" type="datetimeFigureOut">
              <a:rPr lang="nl-NL" smtClean="0"/>
              <a:t>11-12-2016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FF159-2465-4F02-A565-9589D29ADDB8}" type="slidenum">
              <a:rPr lang="nl-NL" smtClean="0"/>
              <a:t>‹nr.›</a:t>
            </a:fld>
            <a:endParaRPr lang="nl-NL"/>
          </a:p>
        </p:txBody>
      </p:sp>
    </p:spTree>
    <p:extLst>
      <p:ext uri="{BB962C8B-B14F-4D97-AF65-F5344CB8AC3E}">
        <p14:creationId xmlns:p14="http://schemas.microsoft.com/office/powerpoint/2010/main" val="303926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Terugdraaien</a:t>
            </a:r>
            <a:r>
              <a:rPr lang="nl-NL" baseline="0" dirty="0" smtClean="0"/>
              <a:t> schijflengte uit BP 2016 met € 400</a:t>
            </a:r>
            <a:endParaRPr lang="nl-NL" dirty="0"/>
          </a:p>
        </p:txBody>
      </p:sp>
      <p:sp>
        <p:nvSpPr>
          <p:cNvPr id="4" name="Tijdelijke aanduiding voor dianummer 3"/>
          <p:cNvSpPr>
            <a:spLocks noGrp="1"/>
          </p:cNvSpPr>
          <p:nvPr>
            <p:ph type="sldNum" sz="quarter" idx="10"/>
          </p:nvPr>
        </p:nvSpPr>
        <p:spPr/>
        <p:txBody>
          <a:bodyPr/>
          <a:lstStyle/>
          <a:p>
            <a:fld id="{461FF159-2465-4F02-A565-9589D29ADDB8}" type="slidenum">
              <a:rPr lang="nl-NL" smtClean="0"/>
              <a:t>4</a:t>
            </a:fld>
            <a:endParaRPr lang="nl-NL"/>
          </a:p>
        </p:txBody>
      </p:sp>
    </p:spTree>
    <p:extLst>
      <p:ext uri="{BB962C8B-B14F-4D97-AF65-F5344CB8AC3E}">
        <p14:creationId xmlns:p14="http://schemas.microsoft.com/office/powerpoint/2010/main" val="27736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Verhoging van de AK na eerdere verlaging verhoogd met € 48 : zou € 2206</a:t>
            </a:r>
            <a:r>
              <a:rPr lang="nl-NL" baseline="0" dirty="0" smtClean="0"/>
              <a:t> zijn wordt € 2254</a:t>
            </a:r>
            <a:endParaRPr lang="nl-NL" dirty="0"/>
          </a:p>
        </p:txBody>
      </p:sp>
      <p:sp>
        <p:nvSpPr>
          <p:cNvPr id="4" name="Tijdelijke aanduiding voor dianummer 3"/>
          <p:cNvSpPr>
            <a:spLocks noGrp="1"/>
          </p:cNvSpPr>
          <p:nvPr>
            <p:ph type="sldNum" sz="quarter" idx="10"/>
          </p:nvPr>
        </p:nvSpPr>
        <p:spPr/>
        <p:txBody>
          <a:bodyPr/>
          <a:lstStyle/>
          <a:p>
            <a:fld id="{461FF159-2465-4F02-A565-9589D29ADDB8}" type="slidenum">
              <a:rPr lang="nl-NL" smtClean="0"/>
              <a:t>6</a:t>
            </a:fld>
            <a:endParaRPr lang="nl-NL"/>
          </a:p>
        </p:txBody>
      </p:sp>
    </p:spTree>
    <p:extLst>
      <p:ext uri="{BB962C8B-B14F-4D97-AF65-F5344CB8AC3E}">
        <p14:creationId xmlns:p14="http://schemas.microsoft.com/office/powerpoint/2010/main" val="27905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Eerdere start van</a:t>
            </a:r>
            <a:r>
              <a:rPr lang="nl-NL" baseline="0" dirty="0" smtClean="0"/>
              <a:t> de verlaging: wordt € 32.444  (was 34.015 en zou € 33.944 worden).</a:t>
            </a:r>
          </a:p>
          <a:p>
            <a:r>
              <a:rPr lang="nl-NL" baseline="0" dirty="0" smtClean="0"/>
              <a:t>Verhoging van de arbeidskorting uit BP 2016 wordt verlaagd van € 3269 naar € 3223.</a:t>
            </a:r>
            <a:endParaRPr lang="nl-NL" dirty="0"/>
          </a:p>
        </p:txBody>
      </p:sp>
      <p:sp>
        <p:nvSpPr>
          <p:cNvPr id="4" name="Tijdelijke aanduiding voor dianummer 3"/>
          <p:cNvSpPr>
            <a:spLocks noGrp="1"/>
          </p:cNvSpPr>
          <p:nvPr>
            <p:ph type="sldNum" sz="quarter" idx="10"/>
          </p:nvPr>
        </p:nvSpPr>
        <p:spPr/>
        <p:txBody>
          <a:bodyPr/>
          <a:lstStyle/>
          <a:p>
            <a:fld id="{461FF159-2465-4F02-A565-9589D29ADDB8}" type="slidenum">
              <a:rPr lang="nl-NL" smtClean="0"/>
              <a:t>7</a:t>
            </a:fld>
            <a:endParaRPr lang="nl-NL"/>
          </a:p>
        </p:txBody>
      </p:sp>
    </p:spTree>
    <p:extLst>
      <p:ext uri="{BB962C8B-B14F-4D97-AF65-F5344CB8AC3E}">
        <p14:creationId xmlns:p14="http://schemas.microsoft.com/office/powerpoint/2010/main" val="332407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35580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256965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2209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108709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316253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3BE6653-AC74-4052-A97D-513C6619EBE8}" type="datetimeFigureOut">
              <a:rPr lang="nl-NL" smtClean="0"/>
              <a:t>11-12-2016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413009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3BE6653-AC74-4052-A97D-513C6619EBE8}" type="datetimeFigureOut">
              <a:rPr lang="nl-NL" smtClean="0"/>
              <a:t>11-12-2016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242344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3BE6653-AC74-4052-A97D-513C6619EBE8}" type="datetimeFigureOut">
              <a:rPr lang="nl-NL" smtClean="0"/>
              <a:t>11-12-2016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37404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3BE6653-AC74-4052-A97D-513C6619EBE8}" type="datetimeFigureOut">
              <a:rPr lang="nl-NL" smtClean="0"/>
              <a:t>11-12-2016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167839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3BE6653-AC74-4052-A97D-513C6619EBE8}" type="datetimeFigureOut">
              <a:rPr lang="nl-NL" smtClean="0"/>
              <a:t>11-12-2016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2295702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3BE6653-AC74-4052-A97D-513C6619EBE8}" type="datetimeFigureOut">
              <a:rPr lang="nl-NL" smtClean="0"/>
              <a:t>11-12-2016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D857B3-7CBF-4282-A782-192DD5EE813C}" type="slidenum">
              <a:rPr lang="nl-NL" smtClean="0"/>
              <a:t>‹nr.›</a:t>
            </a:fld>
            <a:endParaRPr lang="nl-NL"/>
          </a:p>
        </p:txBody>
      </p:sp>
    </p:spTree>
    <p:extLst>
      <p:ext uri="{BB962C8B-B14F-4D97-AF65-F5344CB8AC3E}">
        <p14:creationId xmlns:p14="http://schemas.microsoft.com/office/powerpoint/2010/main" val="360661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E6653-AC74-4052-A97D-513C6619EBE8}" type="datetimeFigureOut">
              <a:rPr lang="nl-NL" smtClean="0"/>
              <a:t>11-12-2016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857B3-7CBF-4282-A782-192DD5EE813C}" type="slidenum">
              <a:rPr lang="nl-NL" smtClean="0"/>
              <a:t>‹nr.›</a:t>
            </a:fld>
            <a:endParaRPr lang="nl-NL"/>
          </a:p>
        </p:txBody>
      </p:sp>
    </p:spTree>
    <p:extLst>
      <p:ext uri="{BB962C8B-B14F-4D97-AF65-F5344CB8AC3E}">
        <p14:creationId xmlns:p14="http://schemas.microsoft.com/office/powerpoint/2010/main" val="75883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google.nl/url?sa=i&amp;rct=j&amp;q=&amp;esrc=s&amp;source=images&amp;cd=&amp;cad=rja&amp;uact=8&amp;ved=0ahUKEwiLxJHN4ObQAhWFzRoKHXX5DKsQjRwIBw&amp;url=https://www.mullerwenskaarten.nl/10-kerstkaarten-fijne-feestdagen-en-een-gelukkig-2017-2.html&amp;psig=AFQjCNGiO3dWK-LNwiPlmbXpZTQmkK6C4g&amp;ust=14813606263420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Actualiteiten – Wet IB 2001</a:t>
            </a:r>
            <a:endParaRPr lang="nl-NL" dirty="0"/>
          </a:p>
        </p:txBody>
      </p:sp>
      <p:sp>
        <p:nvSpPr>
          <p:cNvPr id="3" name="Ondertitel 2"/>
          <p:cNvSpPr>
            <a:spLocks noGrp="1"/>
          </p:cNvSpPr>
          <p:nvPr>
            <p:ph type="subTitle" idx="1"/>
          </p:nvPr>
        </p:nvSpPr>
        <p:spPr/>
        <p:txBody>
          <a:bodyPr/>
          <a:lstStyle/>
          <a:p>
            <a:r>
              <a:rPr lang="nl-NL" dirty="0" smtClean="0"/>
              <a:t>Prof. dr. J.P. Boer</a:t>
            </a:r>
            <a:endParaRPr lang="nl-NL" dirty="0"/>
          </a:p>
        </p:txBody>
      </p:sp>
    </p:spTree>
    <p:extLst>
      <p:ext uri="{BB962C8B-B14F-4D97-AF65-F5344CB8AC3E}">
        <p14:creationId xmlns:p14="http://schemas.microsoft.com/office/powerpoint/2010/main" val="34183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Toerekeningsstop</a:t>
            </a:r>
            <a:r>
              <a:rPr lang="nl-NL" dirty="0" smtClean="0"/>
              <a:t> APV-regime</a:t>
            </a:r>
            <a:endParaRPr lang="nl-NL" dirty="0"/>
          </a:p>
        </p:txBody>
      </p:sp>
      <p:sp>
        <p:nvSpPr>
          <p:cNvPr id="3" name="Tijdelijke aanduiding voor inhoud 2"/>
          <p:cNvSpPr>
            <a:spLocks noGrp="1"/>
          </p:cNvSpPr>
          <p:nvPr>
            <p:ph idx="1"/>
          </p:nvPr>
        </p:nvSpPr>
        <p:spPr>
          <a:xfrm>
            <a:off x="323528" y="1600200"/>
            <a:ext cx="8640960" cy="5069160"/>
          </a:xfrm>
        </p:spPr>
        <p:txBody>
          <a:bodyPr>
            <a:normAutofit fontScale="70000" lnSpcReduction="20000"/>
          </a:bodyPr>
          <a:lstStyle/>
          <a:p>
            <a:r>
              <a:rPr lang="nl-NL" dirty="0" smtClean="0"/>
              <a:t>Vermogen in APV wordt toegerekend, tenzij ‘</a:t>
            </a:r>
            <a:r>
              <a:rPr lang="nl-NL" dirty="0" err="1" smtClean="0"/>
              <a:t>toerekeningsstop</a:t>
            </a:r>
            <a:r>
              <a:rPr lang="nl-NL" dirty="0" smtClean="0"/>
              <a:t>’ geldt (art. 2.14a, lid 7)</a:t>
            </a:r>
          </a:p>
          <a:p>
            <a:r>
              <a:rPr lang="nl-NL" dirty="0" smtClean="0"/>
              <a:t>Nu: </a:t>
            </a:r>
            <a:r>
              <a:rPr lang="nl-NL" dirty="0" err="1" smtClean="0"/>
              <a:t>toerekeningsstop</a:t>
            </a:r>
            <a:r>
              <a:rPr lang="nl-NL" dirty="0" smtClean="0"/>
              <a:t> bij reële heffing (&gt;10%)</a:t>
            </a:r>
          </a:p>
          <a:p>
            <a:r>
              <a:rPr lang="nl-NL" dirty="0" smtClean="0"/>
              <a:t>In praktijk wordt niet altijd belasting betaald</a:t>
            </a:r>
          </a:p>
          <a:p>
            <a:r>
              <a:rPr lang="nl-NL" dirty="0" smtClean="0"/>
              <a:t>3 voorbeelden in memorie van toelichting</a:t>
            </a:r>
          </a:p>
          <a:p>
            <a:pPr lvl="1"/>
            <a:r>
              <a:rPr lang="nl-NL" dirty="0" smtClean="0"/>
              <a:t>Deelnemingsvrijstelling</a:t>
            </a:r>
          </a:p>
          <a:p>
            <a:pPr lvl="1"/>
            <a:r>
              <a:rPr lang="nl-NL" dirty="0" smtClean="0"/>
              <a:t>In werkelijkheid geen betaling betaald (</a:t>
            </a:r>
            <a:r>
              <a:rPr lang="nl-NL" dirty="0" err="1" smtClean="0"/>
              <a:t>rulings</a:t>
            </a:r>
            <a:r>
              <a:rPr lang="nl-NL" dirty="0" smtClean="0"/>
              <a:t>, </a:t>
            </a:r>
            <a:r>
              <a:rPr lang="nl-NL" dirty="0" err="1" smtClean="0"/>
              <a:t>credits</a:t>
            </a:r>
            <a:r>
              <a:rPr lang="nl-NL" dirty="0" smtClean="0"/>
              <a:t> of ingewikkeld)</a:t>
            </a:r>
          </a:p>
          <a:p>
            <a:pPr lvl="1"/>
            <a:r>
              <a:rPr lang="nl-NL" dirty="0" smtClean="0"/>
              <a:t>Tarief precies 10%</a:t>
            </a:r>
          </a:p>
          <a:p>
            <a:r>
              <a:rPr lang="nl-NL" dirty="0" smtClean="0"/>
              <a:t>Straks: </a:t>
            </a:r>
            <a:r>
              <a:rPr lang="nl-NL" dirty="0" err="1" smtClean="0"/>
              <a:t>toerekeningsstop</a:t>
            </a:r>
            <a:r>
              <a:rPr lang="nl-NL" dirty="0" smtClean="0"/>
              <a:t> bij materiële </a:t>
            </a:r>
            <a:r>
              <a:rPr lang="nl-NL" dirty="0" err="1" smtClean="0"/>
              <a:t>onderenming</a:t>
            </a:r>
            <a:r>
              <a:rPr lang="nl-NL" dirty="0" smtClean="0"/>
              <a:t> die is onderworpen</a:t>
            </a:r>
          </a:p>
          <a:p>
            <a:r>
              <a:rPr lang="nl-NL" dirty="0" smtClean="0"/>
              <a:t>NB: TWK tot 20 september 2016, 15:15</a:t>
            </a:r>
          </a:p>
          <a:p>
            <a:r>
              <a:rPr lang="nl-NL" dirty="0" smtClean="0"/>
              <a:t>Ook aanpassing in art. 10a.7 voor gevallen waarin </a:t>
            </a:r>
            <a:r>
              <a:rPr lang="nl-NL" dirty="0" err="1" smtClean="0"/>
              <a:t>ab</a:t>
            </a:r>
            <a:r>
              <a:rPr lang="nl-NL" dirty="0" smtClean="0"/>
              <a:t>-aandelen behoren tot het APV: historische verkrijgingsprijs (plus correctie)</a:t>
            </a:r>
          </a:p>
          <a:p>
            <a:endParaRPr lang="nl-NL" dirty="0" smtClean="0"/>
          </a:p>
          <a:p>
            <a:endParaRPr lang="nl-NL" dirty="0"/>
          </a:p>
        </p:txBody>
      </p:sp>
    </p:spTree>
    <p:extLst>
      <p:ext uri="{BB962C8B-B14F-4D97-AF65-F5344CB8AC3E}">
        <p14:creationId xmlns:p14="http://schemas.microsoft.com/office/powerpoint/2010/main" val="426874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Vrijgestelde beleggingsinstellingen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VBI wordt gebruikt voor ‘belastingontwijking’</a:t>
            </a:r>
          </a:p>
          <a:p>
            <a:r>
              <a:rPr lang="nl-NL" dirty="0" smtClean="0"/>
              <a:t>Drie maatregelen:</a:t>
            </a:r>
          </a:p>
          <a:p>
            <a:pPr lvl="1"/>
            <a:r>
              <a:rPr lang="nl-NL" dirty="0" smtClean="0"/>
              <a:t>Verkrijgen VBI/BBI-status is fictieve vervreemding (4.16, lid 1, k); geen verliesneming mogelijk; directe inwerkingtreding</a:t>
            </a:r>
          </a:p>
          <a:p>
            <a:pPr lvl="1"/>
            <a:r>
              <a:rPr lang="nl-NL" dirty="0" smtClean="0"/>
              <a:t>Flits-</a:t>
            </a:r>
            <a:r>
              <a:rPr lang="nl-NL" dirty="0" err="1" smtClean="0"/>
              <a:t>VBI’s</a:t>
            </a:r>
            <a:r>
              <a:rPr lang="nl-NL" dirty="0" smtClean="0"/>
              <a:t>  (inbreng tegen einde </a:t>
            </a:r>
            <a:r>
              <a:rPr lang="nl-NL" dirty="0"/>
              <a:t>van het </a:t>
            </a:r>
            <a:r>
              <a:rPr lang="nl-NL" dirty="0" smtClean="0"/>
              <a:t>jaar, waarna </a:t>
            </a:r>
            <a:r>
              <a:rPr lang="nl-NL" dirty="0"/>
              <a:t>dit </a:t>
            </a:r>
            <a:r>
              <a:rPr lang="nl-NL" dirty="0" smtClean="0"/>
              <a:t>begin tweede </a:t>
            </a:r>
            <a:r>
              <a:rPr lang="nl-NL" dirty="0"/>
              <a:t>daaropvolgende jaar </a:t>
            </a:r>
            <a:r>
              <a:rPr lang="nl-NL" dirty="0" smtClean="0"/>
              <a:t>wordt </a:t>
            </a:r>
            <a:r>
              <a:rPr lang="nl-NL" dirty="0"/>
              <a:t>teruggehaald naar box </a:t>
            </a:r>
            <a:r>
              <a:rPr lang="nl-NL" dirty="0" smtClean="0"/>
              <a:t>3) worden bestreden met 18 maanden-eis </a:t>
            </a:r>
          </a:p>
          <a:p>
            <a:pPr lvl="1"/>
            <a:r>
              <a:rPr lang="nl-NL" dirty="0" smtClean="0"/>
              <a:t>Ophogen forfaitair voordeel voor VBI/BBI i.v.m. box 3-wijzigingen naar 5,39% (komt uit BP 2016)</a:t>
            </a:r>
            <a:endParaRPr lang="nl-NL" dirty="0"/>
          </a:p>
        </p:txBody>
      </p:sp>
    </p:spTree>
    <p:extLst>
      <p:ext uri="{BB962C8B-B14F-4D97-AF65-F5344CB8AC3E}">
        <p14:creationId xmlns:p14="http://schemas.microsoft.com/office/powerpoint/2010/main" val="3399133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Heffingvrij</a:t>
            </a:r>
            <a:r>
              <a:rPr lang="nl-NL" dirty="0" smtClean="0"/>
              <a:t> vermogen (HVV)</a:t>
            </a:r>
            <a:endParaRPr lang="nl-NL" dirty="0"/>
          </a:p>
        </p:txBody>
      </p:sp>
      <p:sp>
        <p:nvSpPr>
          <p:cNvPr id="3" name="Tijdelijke aanduiding voor inhoud 2"/>
          <p:cNvSpPr>
            <a:spLocks noGrp="1"/>
          </p:cNvSpPr>
          <p:nvPr>
            <p:ph idx="1"/>
          </p:nvPr>
        </p:nvSpPr>
        <p:spPr/>
        <p:txBody>
          <a:bodyPr>
            <a:normAutofit/>
          </a:bodyPr>
          <a:lstStyle/>
          <a:p>
            <a:r>
              <a:rPr lang="nl-NL" i="1" dirty="0" smtClean="0"/>
              <a:t>Buitenlands </a:t>
            </a:r>
            <a:r>
              <a:rPr lang="nl-NL" i="1" dirty="0"/>
              <a:t>belastingplichtigen </a:t>
            </a:r>
            <a:r>
              <a:rPr lang="nl-NL" i="1" dirty="0" smtClean="0"/>
              <a:t>hebben geen recht op het HVV (art</a:t>
            </a:r>
            <a:r>
              <a:rPr lang="nl-NL" i="1" dirty="0"/>
              <a:t>. 7.7 Wet IB 2001</a:t>
            </a:r>
            <a:r>
              <a:rPr lang="nl-NL" i="1" dirty="0" smtClean="0"/>
              <a:t>)</a:t>
            </a:r>
          </a:p>
          <a:p>
            <a:r>
              <a:rPr lang="nl-NL" dirty="0" smtClean="0"/>
              <a:t>Uit </a:t>
            </a:r>
            <a:r>
              <a:rPr lang="nl-NL" dirty="0"/>
              <a:t>de jurisprudentie van het </a:t>
            </a:r>
            <a:r>
              <a:rPr lang="nl-NL" dirty="0" err="1" smtClean="0"/>
              <a:t>HvJ</a:t>
            </a:r>
            <a:r>
              <a:rPr lang="nl-NL" dirty="0" smtClean="0"/>
              <a:t> EU (J.G.B.T. Miljoen en Société Générale) volgt dat </a:t>
            </a:r>
            <a:r>
              <a:rPr lang="nl-NL" dirty="0"/>
              <a:t>Nederland het heffingvrije vermogen ook moet toekennen aan een (niet-kwalificerende) buitenlands </a:t>
            </a:r>
            <a:r>
              <a:rPr lang="nl-NL" dirty="0" smtClean="0"/>
              <a:t>belastingplichtige</a:t>
            </a:r>
            <a:endParaRPr lang="nl-NL" dirty="0"/>
          </a:p>
          <a:p>
            <a:endParaRPr lang="nl-NL" dirty="0"/>
          </a:p>
        </p:txBody>
      </p:sp>
    </p:spTree>
    <p:extLst>
      <p:ext uri="{BB962C8B-B14F-4D97-AF65-F5344CB8AC3E}">
        <p14:creationId xmlns:p14="http://schemas.microsoft.com/office/powerpoint/2010/main" val="216927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Aanpassingen box 3 </a:t>
            </a:r>
            <a:endParaRPr lang="nl-NL" dirty="0"/>
          </a:p>
        </p:txBody>
      </p:sp>
      <p:sp>
        <p:nvSpPr>
          <p:cNvPr id="3" name="Tijdelijke aanduiding voor inhoud 2"/>
          <p:cNvSpPr>
            <a:spLocks noGrp="1"/>
          </p:cNvSpPr>
          <p:nvPr>
            <p:ph idx="1"/>
          </p:nvPr>
        </p:nvSpPr>
        <p:spPr/>
        <p:txBody>
          <a:bodyPr/>
          <a:lstStyle/>
          <a:p>
            <a:r>
              <a:rPr lang="nl-NL" dirty="0" smtClean="0"/>
              <a:t>Komen uit BP 2016: rendementsklassen met spaar- en beleggingsdeel; drie schijven</a:t>
            </a:r>
          </a:p>
          <a:p>
            <a:r>
              <a:rPr lang="nl-NL" dirty="0" smtClean="0"/>
              <a:t>Jaarlijkse indexatie percentages</a:t>
            </a:r>
          </a:p>
          <a:p>
            <a:r>
              <a:rPr lang="nl-NL" dirty="0" smtClean="0"/>
              <a:t>Nadien rechtspraak op gang gekomen tot 2011 geen strijd met EVRM (laatstelijk HR 25 november 2016, nr. 16/02279, NTFR 2016/2830): </a:t>
            </a:r>
          </a:p>
          <a:p>
            <a:r>
              <a:rPr lang="nl-NL" dirty="0" smtClean="0"/>
              <a:t>Openbare </a:t>
            </a:r>
            <a:r>
              <a:rPr lang="nl-NL" dirty="0" err="1" smtClean="0"/>
              <a:t>massaalbezwaarprocedures</a:t>
            </a:r>
            <a:r>
              <a:rPr lang="nl-NL" dirty="0" smtClean="0"/>
              <a:t> volgen</a:t>
            </a:r>
          </a:p>
          <a:p>
            <a:endParaRPr lang="nl-NL" dirty="0"/>
          </a:p>
        </p:txBody>
      </p:sp>
    </p:spTree>
    <p:extLst>
      <p:ext uri="{BB962C8B-B14F-4D97-AF65-F5344CB8AC3E}">
        <p14:creationId xmlns:p14="http://schemas.microsoft.com/office/powerpoint/2010/main" val="3172800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Box 3 </a:t>
            </a: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1928813"/>
            <a:ext cx="6886575"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hoek 3"/>
          <p:cNvSpPr/>
          <p:nvPr/>
        </p:nvSpPr>
        <p:spPr>
          <a:xfrm>
            <a:off x="395536" y="1412776"/>
            <a:ext cx="7735644" cy="369332"/>
          </a:xfrm>
          <a:prstGeom prst="rect">
            <a:avLst/>
          </a:prstGeom>
        </p:spPr>
        <p:txBody>
          <a:bodyPr wrap="none">
            <a:spAutoFit/>
          </a:bodyPr>
          <a:lstStyle/>
          <a:p>
            <a:r>
              <a:rPr lang="nl-NL" dirty="0" smtClean="0"/>
              <a:t>Brief staatssecretaris van Financiën van 20 september 2016: nieuwe percentages</a:t>
            </a:r>
            <a:endParaRPr lang="nl-NL" dirty="0"/>
          </a:p>
        </p:txBody>
      </p:sp>
    </p:spTree>
    <p:extLst>
      <p:ext uri="{BB962C8B-B14F-4D97-AF65-F5344CB8AC3E}">
        <p14:creationId xmlns:p14="http://schemas.microsoft.com/office/powerpoint/2010/main" val="375012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Toekomst box 3</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Voortgangsrapportage box 3:</a:t>
            </a:r>
          </a:p>
          <a:p>
            <a:pPr marL="457200" lvl="1" indent="0">
              <a:buNone/>
            </a:pPr>
            <a:r>
              <a:rPr lang="nl-NL" dirty="0" smtClean="0"/>
              <a:t>A: VAWB</a:t>
            </a:r>
          </a:p>
          <a:p>
            <a:pPr marL="457200" lvl="1" indent="0">
              <a:buNone/>
            </a:pPr>
            <a:r>
              <a:rPr lang="nl-NL" dirty="0" smtClean="0"/>
              <a:t>B: VMWB</a:t>
            </a:r>
          </a:p>
          <a:p>
            <a:pPr marL="457200" lvl="1" indent="0">
              <a:buNone/>
            </a:pPr>
            <a:r>
              <a:rPr lang="nl-NL" dirty="0" smtClean="0"/>
              <a:t>C: Forfaitair achteraf</a:t>
            </a:r>
          </a:p>
          <a:p>
            <a:r>
              <a:rPr lang="nl-NL" dirty="0" smtClean="0"/>
              <a:t>Kabinetsstandpunt: het is allemaal lastig!</a:t>
            </a:r>
          </a:p>
          <a:p>
            <a:r>
              <a:rPr lang="nl-NL" dirty="0" smtClean="0"/>
              <a:t>Afwegingen van eenvoud, uitvoerbaarheid (VIA), ontwijking, </a:t>
            </a:r>
            <a:r>
              <a:rPr lang="nl-NL" dirty="0" err="1" smtClean="0"/>
              <a:t>lock</a:t>
            </a:r>
            <a:r>
              <a:rPr lang="nl-NL" dirty="0" smtClean="0"/>
              <a:t>-in, budgettaire schommelingen, etc. maken een keuze lastig</a:t>
            </a:r>
          </a:p>
          <a:p>
            <a:r>
              <a:rPr lang="nl-NL" dirty="0" smtClean="0"/>
              <a:t>Voornemen: voorjaar 2018 een concept, wetsvoorstel eind 2018 naar Kamer</a:t>
            </a:r>
            <a:endParaRPr lang="nl-NL" dirty="0"/>
          </a:p>
        </p:txBody>
      </p:sp>
    </p:spTree>
    <p:extLst>
      <p:ext uri="{BB962C8B-B14F-4D97-AF65-F5344CB8AC3E}">
        <p14:creationId xmlns:p14="http://schemas.microsoft.com/office/powerpoint/2010/main" val="383937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OFM 2014</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95248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Woning in aanbouw</a:t>
            </a:r>
            <a:endParaRPr lang="nl-NL" dirty="0"/>
          </a:p>
        </p:txBody>
      </p:sp>
      <p:sp>
        <p:nvSpPr>
          <p:cNvPr id="3" name="Tijdelijke aanduiding voor inhoud 2"/>
          <p:cNvSpPr>
            <a:spLocks noGrp="1"/>
          </p:cNvSpPr>
          <p:nvPr>
            <p:ph idx="1"/>
          </p:nvPr>
        </p:nvSpPr>
        <p:spPr>
          <a:xfrm>
            <a:off x="457200" y="1484784"/>
            <a:ext cx="8229600" cy="5069160"/>
          </a:xfrm>
        </p:spPr>
        <p:txBody>
          <a:bodyPr>
            <a:normAutofit fontScale="77500" lnSpcReduction="20000"/>
          </a:bodyPr>
          <a:lstStyle/>
          <a:p>
            <a:pPr marL="0" indent="0">
              <a:buNone/>
            </a:pPr>
            <a:r>
              <a:rPr lang="nl-NL" dirty="0" smtClean="0"/>
              <a:t>Onder </a:t>
            </a:r>
            <a:r>
              <a:rPr lang="nl-NL" dirty="0"/>
              <a:t>een </a:t>
            </a:r>
            <a:r>
              <a:rPr lang="nl-NL" dirty="0" smtClean="0"/>
              <a:t>‘woning </a:t>
            </a:r>
            <a:r>
              <a:rPr lang="nl-NL" dirty="0"/>
              <a:t>in </a:t>
            </a:r>
            <a:r>
              <a:rPr lang="nl-NL" dirty="0" smtClean="0"/>
              <a:t>aanbouw’ (art. 3.111, derde lid) wordt mede verstaan: </a:t>
            </a:r>
          </a:p>
          <a:p>
            <a:pPr marL="0" indent="0">
              <a:buNone/>
            </a:pPr>
            <a:endParaRPr lang="nl-NL" dirty="0" smtClean="0"/>
          </a:p>
          <a:p>
            <a:r>
              <a:rPr lang="nl-NL" dirty="0" smtClean="0"/>
              <a:t>een </a:t>
            </a:r>
            <a:r>
              <a:rPr lang="nl-NL" dirty="0"/>
              <a:t>bouwkavel ter zake waarvan </a:t>
            </a:r>
            <a:r>
              <a:rPr lang="nl-NL" dirty="0" smtClean="0"/>
              <a:t>‘concrete stappen’ </a:t>
            </a:r>
            <a:r>
              <a:rPr lang="nl-NL" dirty="0"/>
              <a:t>zijn gezet voor het in gang zetten van bouwkundige werkzaamheden voor de realisatie van een eigen woning. </a:t>
            </a:r>
            <a:endParaRPr lang="nl-NL" dirty="0" smtClean="0"/>
          </a:p>
          <a:p>
            <a:r>
              <a:rPr lang="nl-NL" dirty="0" smtClean="0"/>
              <a:t>Hiervan </a:t>
            </a:r>
            <a:r>
              <a:rPr lang="nl-NL" dirty="0"/>
              <a:t>is in ieder geval sprake wanneer de koop-aannemingsovereenkomst voor een nieuwbouwwoning is ondertekend. </a:t>
            </a:r>
            <a:endParaRPr lang="nl-NL" dirty="0" smtClean="0"/>
          </a:p>
          <a:p>
            <a:r>
              <a:rPr lang="nl-NL" dirty="0" smtClean="0"/>
              <a:t>Verder </a:t>
            </a:r>
            <a:r>
              <a:rPr lang="nl-NL" dirty="0"/>
              <a:t>wordt bij wijze van fictie aangenomen dat ten minste zes maanden voorafgaande aan de start van de bouwkundige werkzaamheden sprake is van een eigen woning in </a:t>
            </a:r>
            <a:r>
              <a:rPr lang="nl-NL" dirty="0" smtClean="0"/>
              <a:t>aanbouw. </a:t>
            </a:r>
          </a:p>
          <a:p>
            <a:r>
              <a:rPr lang="nl-NL" dirty="0" smtClean="0"/>
              <a:t>Codificatie van het besluit </a:t>
            </a:r>
            <a:r>
              <a:rPr lang="nl-NL" dirty="0"/>
              <a:t>van 26 november 2014, nr. BLKB2014/1947M is gecodificeerd. </a:t>
            </a:r>
          </a:p>
          <a:p>
            <a:endParaRPr lang="nl-NL" dirty="0"/>
          </a:p>
        </p:txBody>
      </p:sp>
    </p:spTree>
    <p:extLst>
      <p:ext uri="{BB962C8B-B14F-4D97-AF65-F5344CB8AC3E}">
        <p14:creationId xmlns:p14="http://schemas.microsoft.com/office/powerpoint/2010/main" val="4216193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Maatregelen eigen woning</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Renteaftrek vruchtgebruiker krachtens erfrecht:</a:t>
            </a:r>
          </a:p>
          <a:p>
            <a:pPr lvl="1"/>
            <a:r>
              <a:rPr lang="nl-NL" dirty="0" smtClean="0"/>
              <a:t>Kosten aftrekbaar; aflossingseis bij bloot eigenaar</a:t>
            </a:r>
          </a:p>
          <a:p>
            <a:pPr lvl="1"/>
            <a:r>
              <a:rPr lang="nl-NL" dirty="0" smtClean="0"/>
              <a:t>Geen EWR bij vervreemding</a:t>
            </a:r>
          </a:p>
          <a:p>
            <a:pPr lvl="1"/>
            <a:r>
              <a:rPr lang="nl-NL" dirty="0" smtClean="0"/>
              <a:t>Restschuld aftrekbaar </a:t>
            </a:r>
          </a:p>
          <a:p>
            <a:r>
              <a:rPr lang="nl-NL" dirty="0" smtClean="0"/>
              <a:t>Vervallen tijdklemmen:</a:t>
            </a:r>
          </a:p>
          <a:p>
            <a:pPr lvl="1"/>
            <a:r>
              <a:rPr lang="nl-NL" dirty="0" smtClean="0"/>
              <a:t>Oplossing voor gevallen van minder dan 20 jaar opbouw buiten ‘toedoen’ belastingplichtige bij KEW</a:t>
            </a:r>
          </a:p>
          <a:p>
            <a:pPr lvl="1"/>
            <a:r>
              <a:rPr lang="nl-NL" dirty="0" smtClean="0"/>
              <a:t>Verruiming van het besluit </a:t>
            </a:r>
            <a:r>
              <a:rPr lang="nl-NL" dirty="0"/>
              <a:t>van 17 december 2014, nr. BLKB 2014/2168M </a:t>
            </a:r>
            <a:endParaRPr lang="nl-NL" dirty="0" smtClean="0"/>
          </a:p>
          <a:p>
            <a:endParaRPr lang="nl-NL" dirty="0"/>
          </a:p>
        </p:txBody>
      </p:sp>
    </p:spTree>
    <p:extLst>
      <p:ext uri="{BB962C8B-B14F-4D97-AF65-F5344CB8AC3E}">
        <p14:creationId xmlns:p14="http://schemas.microsoft.com/office/powerpoint/2010/main" val="2460857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FVW</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369289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lstStyle/>
          <a:p>
            <a:r>
              <a:rPr lang="nl-NL" dirty="0" smtClean="0"/>
              <a:t>Belangrijkste onderdelen Belastingplan 2017</a:t>
            </a:r>
          </a:p>
          <a:p>
            <a:endParaRPr lang="nl-NL" dirty="0"/>
          </a:p>
          <a:p>
            <a:endParaRPr lang="nl-NL" dirty="0" smtClean="0"/>
          </a:p>
          <a:p>
            <a:r>
              <a:rPr lang="nl-NL" dirty="0" smtClean="0"/>
              <a:t>Opvallende IB-jurisprudentie</a:t>
            </a:r>
            <a:endParaRPr lang="nl-NL" dirty="0"/>
          </a:p>
        </p:txBody>
      </p:sp>
    </p:spTree>
    <p:extLst>
      <p:ext uri="{BB962C8B-B14F-4D97-AF65-F5344CB8AC3E}">
        <p14:creationId xmlns:p14="http://schemas.microsoft.com/office/powerpoint/2010/main" val="2859188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Commissarissen</a:t>
            </a:r>
            <a:endParaRPr lang="nl-NL" dirty="0"/>
          </a:p>
        </p:txBody>
      </p:sp>
      <p:sp>
        <p:nvSpPr>
          <p:cNvPr id="3" name="Tijdelijke aanduiding voor inhoud 2"/>
          <p:cNvSpPr>
            <a:spLocks noGrp="1"/>
          </p:cNvSpPr>
          <p:nvPr>
            <p:ph idx="1"/>
          </p:nvPr>
        </p:nvSpPr>
        <p:spPr/>
        <p:txBody>
          <a:bodyPr/>
          <a:lstStyle/>
          <a:p>
            <a:r>
              <a:rPr lang="nl-NL" dirty="0" smtClean="0"/>
              <a:t>Afschaffen fictieve dienstbetrekking commissaris i.v.m. invoering DBA</a:t>
            </a:r>
          </a:p>
          <a:p>
            <a:r>
              <a:rPr lang="nl-NL" dirty="0" smtClean="0"/>
              <a:t>Reden fictie onduidelijk</a:t>
            </a:r>
          </a:p>
          <a:p>
            <a:r>
              <a:rPr lang="nl-NL" dirty="0" err="1" smtClean="0"/>
              <a:t>Opting</a:t>
            </a:r>
            <a:r>
              <a:rPr lang="nl-NL" dirty="0" smtClean="0"/>
              <a:t>-in blijft mogelijk</a:t>
            </a:r>
            <a:endParaRPr lang="nl-NL" dirty="0"/>
          </a:p>
        </p:txBody>
      </p:sp>
    </p:spTree>
    <p:extLst>
      <p:ext uri="{BB962C8B-B14F-4D97-AF65-F5344CB8AC3E}">
        <p14:creationId xmlns:p14="http://schemas.microsoft.com/office/powerpoint/2010/main" val="4026278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Opvallende rechtspraak</a:t>
            </a:r>
            <a:endParaRPr lang="nl-NL" dirty="0"/>
          </a:p>
        </p:txBody>
      </p:sp>
      <p:sp>
        <p:nvSpPr>
          <p:cNvPr id="3" name="Tijdelijke aanduiding voor inhoud 2"/>
          <p:cNvSpPr>
            <a:spLocks noGrp="1"/>
          </p:cNvSpPr>
          <p:nvPr>
            <p:ph idx="1"/>
          </p:nvPr>
        </p:nvSpPr>
        <p:spPr>
          <a:xfrm>
            <a:off x="457200" y="1600200"/>
            <a:ext cx="8435280" cy="4997152"/>
          </a:xfrm>
        </p:spPr>
        <p:txBody>
          <a:bodyPr>
            <a:normAutofit fontScale="55000" lnSpcReduction="20000"/>
          </a:bodyPr>
          <a:lstStyle/>
          <a:p>
            <a:pPr marL="514350" indent="-514350">
              <a:buFont typeface="+mj-lt"/>
              <a:buAutoNum type="arabicPeriod"/>
            </a:pPr>
            <a:r>
              <a:rPr lang="nl-NL" sz="3600" dirty="0" smtClean="0"/>
              <a:t>HR 12 augustus 2016, BNB 2016/206 </a:t>
            </a:r>
            <a:br>
              <a:rPr lang="nl-NL" sz="3600" dirty="0" smtClean="0"/>
            </a:br>
            <a:r>
              <a:rPr lang="nl-NL" sz="3600" dirty="0" smtClean="0"/>
              <a:t>overdracht belastingschuld aan eigen bv</a:t>
            </a:r>
          </a:p>
          <a:p>
            <a:pPr marL="514350" indent="-514350">
              <a:buFont typeface="+mj-lt"/>
              <a:buAutoNum type="arabicPeriod"/>
            </a:pPr>
            <a:r>
              <a:rPr lang="nl-NL" sz="3600" dirty="0" smtClean="0"/>
              <a:t>HR 10 juni 2016, BNB 2016/177</a:t>
            </a:r>
            <a:br>
              <a:rPr lang="nl-NL" sz="3600" dirty="0" smtClean="0"/>
            </a:br>
            <a:r>
              <a:rPr lang="nl-NL" sz="3600" dirty="0" smtClean="0"/>
              <a:t>box 3 voor 2011 niet i.s.m. EVRM</a:t>
            </a:r>
          </a:p>
          <a:p>
            <a:pPr marL="514350" indent="-514350">
              <a:buFont typeface="+mj-lt"/>
              <a:buAutoNum type="arabicPeriod"/>
            </a:pPr>
            <a:r>
              <a:rPr lang="nl-NL" sz="3600" dirty="0" smtClean="0"/>
              <a:t>HR 17 juni 2016, BNB 2016/181 </a:t>
            </a:r>
            <a:br>
              <a:rPr lang="nl-NL" sz="3600" dirty="0" smtClean="0"/>
            </a:br>
            <a:r>
              <a:rPr lang="nl-NL" sz="3600" dirty="0" smtClean="0"/>
              <a:t>NSW-landgoed en box 3</a:t>
            </a:r>
          </a:p>
          <a:p>
            <a:pPr marL="514350" indent="-514350">
              <a:buFont typeface="+mj-lt"/>
              <a:buAutoNum type="arabicPeriod"/>
            </a:pPr>
            <a:r>
              <a:rPr lang="nl-NL" sz="3600" dirty="0" smtClean="0"/>
              <a:t>HR 5 februari 2016, BNB 2016/139</a:t>
            </a:r>
            <a:br>
              <a:rPr lang="nl-NL" sz="3600" dirty="0" smtClean="0"/>
            </a:br>
            <a:r>
              <a:rPr lang="nl-NL" sz="3600" dirty="0" err="1" smtClean="0"/>
              <a:t>waardedruk</a:t>
            </a:r>
            <a:r>
              <a:rPr lang="nl-NL" sz="3600" dirty="0" smtClean="0"/>
              <a:t> niet-marktconforme vergoeding vruchtgebruik</a:t>
            </a:r>
          </a:p>
          <a:p>
            <a:pPr marL="514350" indent="-514350">
              <a:buFont typeface="+mj-lt"/>
              <a:buAutoNum type="arabicPeriod"/>
            </a:pPr>
            <a:r>
              <a:rPr lang="nl-NL" sz="3600" dirty="0" smtClean="0"/>
              <a:t>HR 19 februari 2106 </a:t>
            </a:r>
            <a:br>
              <a:rPr lang="nl-NL" sz="3600" dirty="0" smtClean="0"/>
            </a:br>
            <a:r>
              <a:rPr lang="nl-NL" sz="3600" dirty="0" smtClean="0"/>
              <a:t>einde tbs verhuurd pand</a:t>
            </a:r>
          </a:p>
          <a:p>
            <a:pPr marL="514350" indent="-514350">
              <a:buFont typeface="+mj-lt"/>
              <a:buAutoNum type="arabicPeriod"/>
            </a:pPr>
            <a:r>
              <a:rPr lang="nl-NL" sz="3600" dirty="0" smtClean="0"/>
              <a:t>HR 14 oktober 2016, V-N 2016/53.13</a:t>
            </a:r>
            <a:br>
              <a:rPr lang="nl-NL" sz="3600" dirty="0" smtClean="0"/>
            </a:br>
            <a:r>
              <a:rPr lang="nl-NL" sz="3600" dirty="0" smtClean="0"/>
              <a:t>bijzondere omstandigheden bij OZL</a:t>
            </a:r>
          </a:p>
          <a:p>
            <a:pPr marL="514350" indent="-514350">
              <a:buFont typeface="+mj-lt"/>
              <a:buAutoNum type="arabicPeriod"/>
            </a:pPr>
            <a:r>
              <a:rPr lang="nl-NL" sz="3600" dirty="0" smtClean="0"/>
              <a:t>HR 13 mei 2016, BNB 2016/170</a:t>
            </a:r>
            <a:br>
              <a:rPr lang="nl-NL" sz="3600" dirty="0" smtClean="0"/>
            </a:br>
            <a:r>
              <a:rPr lang="nl-NL" sz="3600" dirty="0" smtClean="0"/>
              <a:t>TBS-pand wordt ondernemingsvermogen</a:t>
            </a:r>
          </a:p>
          <a:p>
            <a:pPr marL="514350" indent="-514350">
              <a:buFont typeface="+mj-lt"/>
              <a:buAutoNum type="arabicPeriod"/>
            </a:pPr>
            <a:r>
              <a:rPr lang="nl-NL" sz="3600" dirty="0" smtClean="0"/>
              <a:t>HR 22 april 2016, BNB 2016/133 </a:t>
            </a:r>
            <a:br>
              <a:rPr lang="nl-NL" sz="3600" dirty="0" smtClean="0"/>
            </a:br>
            <a:r>
              <a:rPr lang="nl-NL" sz="3600" dirty="0" smtClean="0"/>
              <a:t>3.91-TBS en OZL</a:t>
            </a:r>
          </a:p>
          <a:p>
            <a:pPr marL="514350" indent="-514350">
              <a:buFont typeface="+mj-lt"/>
              <a:buAutoNum type="arabicPeriod"/>
            </a:pPr>
            <a:r>
              <a:rPr lang="nl-NL" sz="3600" dirty="0" smtClean="0"/>
              <a:t>HR 8 juli 2016, BNB 2016/203</a:t>
            </a:r>
            <a:br>
              <a:rPr lang="nl-NL" sz="3600" dirty="0" smtClean="0"/>
            </a:br>
            <a:r>
              <a:rPr lang="nl-NL" sz="3600" dirty="0" smtClean="0"/>
              <a:t>aftrek erfpachtcanon</a:t>
            </a:r>
          </a:p>
          <a:p>
            <a:pPr marL="0" indent="0">
              <a:buNone/>
            </a:pPr>
            <a:endParaRPr lang="nl-NL" dirty="0"/>
          </a:p>
        </p:txBody>
      </p:sp>
    </p:spTree>
    <p:extLst>
      <p:ext uri="{BB962C8B-B14F-4D97-AF65-F5344CB8AC3E}">
        <p14:creationId xmlns:p14="http://schemas.microsoft.com/office/powerpoint/2010/main" val="265986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3600" dirty="0" smtClean="0"/>
              <a:t>1. Overdracht belastingschuld aan eigen bv</a:t>
            </a:r>
            <a:endParaRPr lang="nl-NL" sz="3600" dirty="0"/>
          </a:p>
        </p:txBody>
      </p:sp>
      <p:sp>
        <p:nvSpPr>
          <p:cNvPr id="3" name="Tijdelijke aanduiding voor inhoud 2"/>
          <p:cNvSpPr>
            <a:spLocks noGrp="1"/>
          </p:cNvSpPr>
          <p:nvPr>
            <p:ph idx="1"/>
          </p:nvPr>
        </p:nvSpPr>
        <p:spPr/>
        <p:txBody>
          <a:bodyPr>
            <a:normAutofit fontScale="70000" lnSpcReduction="20000"/>
          </a:bodyPr>
          <a:lstStyle/>
          <a:p>
            <a:r>
              <a:rPr lang="nl-NL" dirty="0"/>
              <a:t>2.5.2.Het Hof heeft aan zijn oordeel dat belanghebbende niet een vordering heeft op de BV ten grondslag gelegd dat de draagplicht van de belastingschuld van belanghebbende op de BV is overgegaan en dat ingeval de Ontvanger de belastingschuld geheel of gedeeltelijk kwijtscheldt, dit voordeel de BV toevalt. Het heeft daaraan de gevolgtrekking verbonden dat het belang bij de belastingschuld niet langer belanghebbende maar de BV aangaat, waartegenover staat dat de </a:t>
            </a:r>
            <a:r>
              <a:rPr lang="nl-NL" dirty="0" err="1"/>
              <a:t>terzake</a:t>
            </a:r>
            <a:r>
              <a:rPr lang="nl-NL" dirty="0"/>
              <a:t> tussen belanghebbende en de BV overeengekomen koopprijs tot verrekening is gekomen op de wijze als hiervoor in 2.1.3 omschreven, zodat van een vordering van belanghebbende op de BV </a:t>
            </a:r>
            <a:r>
              <a:rPr lang="nl-NL" dirty="0" err="1"/>
              <a:t>terzake</a:t>
            </a:r>
            <a:r>
              <a:rPr lang="nl-NL" dirty="0"/>
              <a:t> geen sprake is. ‘s </a:t>
            </a:r>
            <a:r>
              <a:rPr lang="nl-NL" dirty="0" err="1"/>
              <a:t>Hofs</a:t>
            </a:r>
            <a:r>
              <a:rPr lang="nl-NL" dirty="0"/>
              <a:t> oordelen geven geen blijk van een onjuiste rechtsopvatting en kunnen, als verweven met waarderingen van feitelijke aard, voor het overige in cassatie niet op juistheid worden getoetst. Zij zijn ook niet onbegrijpelijk of onvoldoende gemotiveerd. </a:t>
            </a:r>
          </a:p>
        </p:txBody>
      </p:sp>
    </p:spTree>
    <p:extLst>
      <p:ext uri="{BB962C8B-B14F-4D97-AF65-F5344CB8AC3E}">
        <p14:creationId xmlns:p14="http://schemas.microsoft.com/office/powerpoint/2010/main" val="649188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2. Box </a:t>
            </a:r>
            <a:r>
              <a:rPr lang="nl-NL" dirty="0"/>
              <a:t>3 </a:t>
            </a:r>
            <a:r>
              <a:rPr lang="nl-NL" dirty="0" smtClean="0"/>
              <a:t>voor 2011 </a:t>
            </a:r>
            <a:r>
              <a:rPr lang="nl-NL" dirty="0"/>
              <a:t>niet i.s.m. </a:t>
            </a:r>
            <a:r>
              <a:rPr lang="nl-NL" dirty="0" smtClean="0"/>
              <a:t>EVRM</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a:t>2.5.1</a:t>
            </a:r>
            <a:r>
              <a:rPr lang="nl-NL" dirty="0" smtClean="0"/>
              <a:t>. De </a:t>
            </a:r>
            <a:r>
              <a:rPr lang="nl-NL" dirty="0"/>
              <a:t>onderhavige procedure betreft de forfaitaire rendementsheffing voor het jaar 2011. In het zojuist genoemde arrest BNB 2015/174 inzake de heffing van inkomstenbelasting voor het jaar 2010 was niet komen vast te staan dat het destijds door de wetgever voor een lange reeks van jaren veronderstelde rendement van vier percent voor particuliere beleggers toen niet meer haalbaar was. Er is geen grond om daarover anders te oordelen voor het onderhavige jaar 2011, ten aanzien van welk jaar in deze procedure niet is komen vast te staan dat de gemiddelde opbrengsten uit sparen en beleggen lager waren dan in 2010</a:t>
            </a:r>
            <a:r>
              <a:rPr lang="nl-NL" dirty="0" smtClean="0"/>
              <a:t>.</a:t>
            </a:r>
          </a:p>
          <a:p>
            <a:endParaRPr lang="nl-NL" dirty="0"/>
          </a:p>
          <a:p>
            <a:r>
              <a:rPr lang="nl-NL" dirty="0"/>
              <a:t>2.5.2</a:t>
            </a:r>
            <a:r>
              <a:rPr lang="nl-NL" dirty="0" smtClean="0"/>
              <a:t>. Anders </a:t>
            </a:r>
            <a:r>
              <a:rPr lang="nl-NL" dirty="0"/>
              <a:t>dan het middel betoogt is voor het aannemen van een inbreuk op artikel 1 EP niet voldoende dat het rendement van een bepaalde bezitting – in dit geval de woning – structureel blijft beneden de vier percent van het daarin geïnvesteerde vermogen. Het middel dat slechts het negatieve rendement van de woning in aanmerking neemt, faalt derhalve; nog daargelaten dat wegens het eigen gebruik van een woning voor de heffing van inkomstenbelasting de economische huurwaarde van die woning als </a:t>
            </a:r>
            <a:r>
              <a:rPr lang="nl-NL" dirty="0" err="1"/>
              <a:t>inkomste</a:t>
            </a:r>
            <a:r>
              <a:rPr lang="nl-NL" dirty="0"/>
              <a:t> in natura van oudsher tot de belastbare inkomsten uit vermogen wordt gerekend en er geen reden is daarover anders te oordelen ten aanzien van de inkomsten uit sparen en beleggen onder de Wet IB 2001.</a:t>
            </a:r>
          </a:p>
          <a:p>
            <a:endParaRPr lang="nl-NL" dirty="0"/>
          </a:p>
        </p:txBody>
      </p:sp>
    </p:spTree>
    <p:extLst>
      <p:ext uri="{BB962C8B-B14F-4D97-AF65-F5344CB8AC3E}">
        <p14:creationId xmlns:p14="http://schemas.microsoft.com/office/powerpoint/2010/main" val="422734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3. NSW-landgoed </a:t>
            </a:r>
            <a:r>
              <a:rPr lang="nl-NL" dirty="0"/>
              <a:t>en box 3</a:t>
            </a:r>
          </a:p>
        </p:txBody>
      </p:sp>
      <p:sp>
        <p:nvSpPr>
          <p:cNvPr id="3" name="Tijdelijke aanduiding voor inhoud 2"/>
          <p:cNvSpPr>
            <a:spLocks noGrp="1"/>
          </p:cNvSpPr>
          <p:nvPr>
            <p:ph idx="1"/>
          </p:nvPr>
        </p:nvSpPr>
        <p:spPr/>
        <p:txBody>
          <a:bodyPr>
            <a:normAutofit fontScale="70000" lnSpcReduction="20000"/>
          </a:bodyPr>
          <a:lstStyle/>
          <a:p>
            <a:r>
              <a:rPr lang="nl-NL" dirty="0" smtClean="0"/>
              <a:t>2.4.1</a:t>
            </a:r>
            <a:r>
              <a:rPr lang="nl-NL" dirty="0"/>
              <a:t>. (…) Naar ook uit de toelichting op artikel 5.7, lid 1, letter c, Wet IB 2001 volgt, is deze vrijstelling slechts van toepassing als de belastingplichtige de volle eigendom van de zaak heeft. In de parlementaire stukken is aan die toelichting toegevoegd: “Op grond van het feit dat met name in de sfeer van beperkte rechten nieuwe arbitrageruimte zal ontstaan, delen deze niet in de vrijstelling” (zie de in onderdelen 4.14 en 4.15 van de conclusie van de Advocaat-Generaal aangehaalde passages uit de wetsgeschiedenis). Het Hof heeft terecht geoordeeld dat het onderhavige huurrecht geen inbreuk maakt op de eigendom van de grond. Evenmin is sprake van een constructie met een beperkt recht als waarop de wetgever doelde en waarvoor de vrijstelling van box 3 niet is bedoeld.</a:t>
            </a:r>
          </a:p>
        </p:txBody>
      </p:sp>
    </p:spTree>
    <p:extLst>
      <p:ext uri="{BB962C8B-B14F-4D97-AF65-F5344CB8AC3E}">
        <p14:creationId xmlns:p14="http://schemas.microsoft.com/office/powerpoint/2010/main" val="1476603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4. Waardedruk </a:t>
            </a:r>
            <a:r>
              <a:rPr lang="nl-NL" dirty="0"/>
              <a:t>niet-marktconforme vergoeding vruchtgebruik</a:t>
            </a:r>
          </a:p>
        </p:txBody>
      </p:sp>
      <p:sp>
        <p:nvSpPr>
          <p:cNvPr id="3" name="Tijdelijke aanduiding voor inhoud 2"/>
          <p:cNvSpPr>
            <a:spLocks noGrp="1"/>
          </p:cNvSpPr>
          <p:nvPr>
            <p:ph idx="1"/>
          </p:nvPr>
        </p:nvSpPr>
        <p:spPr/>
        <p:txBody>
          <a:bodyPr>
            <a:noAutofit/>
          </a:bodyPr>
          <a:lstStyle/>
          <a:p>
            <a:r>
              <a:rPr lang="nl-NL" sz="1600" dirty="0" smtClean="0"/>
              <a:t>3.1.2. Anders </a:t>
            </a:r>
            <a:r>
              <a:rPr lang="nl-NL" sz="1600" dirty="0"/>
              <a:t>dan het Hof heeft geoordeeld, is het niet van belang of voor de terbeschikkingstellingsregeling een lagere waarde van de onroerende zaak in aanmerking wordt genomen dan de waarde van de onroerende zaak in vrij opleverbare staat (hierna: de </a:t>
            </a:r>
            <a:r>
              <a:rPr lang="nl-NL" sz="1600" dirty="0" err="1"/>
              <a:t>waardedruk</a:t>
            </a:r>
            <a:r>
              <a:rPr lang="nl-NL" sz="1600" dirty="0"/>
              <a:t> gebruiksrecht) waardoor bij de (bloot) eigenaar een latente belastbare winst kan ontstaan waartegenover bij de gebruiker geen aftrekbare last staat</a:t>
            </a:r>
            <a:r>
              <a:rPr lang="nl-NL" sz="1600" dirty="0" smtClean="0"/>
              <a:t>. (…)</a:t>
            </a:r>
          </a:p>
          <a:p>
            <a:pPr marL="0" indent="0">
              <a:buNone/>
            </a:pPr>
            <a:endParaRPr lang="nl-NL" sz="1600" dirty="0" smtClean="0"/>
          </a:p>
          <a:p>
            <a:r>
              <a:rPr lang="nl-NL" sz="1600" dirty="0" smtClean="0"/>
              <a:t>3.2.2. Het </a:t>
            </a:r>
            <a:r>
              <a:rPr lang="nl-NL" sz="1600" dirty="0"/>
              <a:t>opnemen van het vermogensbestanddeel in het werkzaamheidsvermogen per 1 januari 2001 en de toepassing van Hoofdstuk 2, artikel I, onderdeel AJ, van de Invoeringswet Wet inkomstenbelasting 2001 moet op één lijn worden gesteld met de verwerving per die datum van een dergelijk vermogensbestanddeel van een derde. Bij verwerving van een onroerende zaak van een derde verplicht goed koopmansgebruik niet ertoe om de </a:t>
            </a:r>
            <a:r>
              <a:rPr lang="nl-NL" sz="1600" dirty="0" err="1"/>
              <a:t>waardedruk</a:t>
            </a:r>
            <a:r>
              <a:rPr lang="nl-NL" sz="1600" dirty="0"/>
              <a:t> gebruiksrecht in de resterende jaren van het gebruiksrecht te laten vrijvallen. In een dergelijk geval zal de verlaging van de koopsom door een op de desbetreffende onroerende zaak rustend gebruiksrecht niet eerder dan bij staking van de werkzaamheid of eerdere vervreemding van de onroerende zaak tot een (boek)winst leiden. Dit zou anders zijn als – zoals het geval was in het arrest van de Hoge Raad van 5 september 1979, nr. 19038, BNB 1980/230 - de bruto koopsom zou zijn verrekend met de waarde van een door de verkoper voorbehouden gebruiksrecht. Van dat laatste is in het onderhavige geval geen sprake</a:t>
            </a:r>
            <a:r>
              <a:rPr lang="nl-NL" sz="1600" dirty="0" smtClean="0"/>
              <a:t>. (…)</a:t>
            </a:r>
            <a:endParaRPr lang="nl-NL" sz="1600" dirty="0"/>
          </a:p>
        </p:txBody>
      </p:sp>
    </p:spTree>
    <p:extLst>
      <p:ext uri="{BB962C8B-B14F-4D97-AF65-F5344CB8AC3E}">
        <p14:creationId xmlns:p14="http://schemas.microsoft.com/office/powerpoint/2010/main" val="1253003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5. Einde </a:t>
            </a:r>
            <a:r>
              <a:rPr lang="nl-NL" dirty="0"/>
              <a:t>tbs verhuurd pand</a:t>
            </a:r>
          </a:p>
        </p:txBody>
      </p:sp>
      <p:sp>
        <p:nvSpPr>
          <p:cNvPr id="3" name="Tijdelijke aanduiding voor inhoud 2"/>
          <p:cNvSpPr>
            <a:spLocks noGrp="1"/>
          </p:cNvSpPr>
          <p:nvPr>
            <p:ph idx="1"/>
          </p:nvPr>
        </p:nvSpPr>
        <p:spPr>
          <a:xfrm>
            <a:off x="457200" y="1600200"/>
            <a:ext cx="8229600" cy="4853136"/>
          </a:xfrm>
        </p:spPr>
        <p:txBody>
          <a:bodyPr>
            <a:normAutofit fontScale="62500" lnSpcReduction="20000"/>
          </a:bodyPr>
          <a:lstStyle/>
          <a:p>
            <a:r>
              <a:rPr lang="nl-NL" dirty="0"/>
              <a:t>2.3.2</a:t>
            </a:r>
            <a:r>
              <a:rPr lang="nl-NL" dirty="0" smtClean="0"/>
              <a:t>. In </a:t>
            </a:r>
            <a:r>
              <a:rPr lang="nl-NL" dirty="0"/>
              <a:t>cassatie staat vast dat belanghebbende zijn (middellijke) aanmerkelijk belang op 3 juli 2007, zijnde het tijdstip waarop de obligatoire overeenkomst van koop en verkoop van de aandelen perfect is geworden, heeft vervreemd. De bepaling in </a:t>
            </a:r>
            <a:r>
              <a:rPr lang="nl-NL" dirty="0" smtClean="0"/>
              <a:t>(…) de </a:t>
            </a:r>
            <a:r>
              <a:rPr lang="nl-NL" dirty="0"/>
              <a:t>overeenkomst dat het aandelenpakket met ingang van 1 januari 2007 voor rekening en risico van koper(s) komt, brengt niet mee dat de terbeschikkingstelling met terugwerkende kracht ongedaan wordt gemaakt. Dit betekent dat de terbeschikkingstelling is geëindigd in het jaar 2007 en dat het daarbij tot 3 juli 2007 behaalde resultaat in dat jaar in aanmerking moet worden genomen. Het eerste middel faalt derhalve. </a:t>
            </a:r>
            <a:endParaRPr lang="nl-NL" dirty="0" smtClean="0"/>
          </a:p>
          <a:p>
            <a:endParaRPr lang="nl-NL" dirty="0"/>
          </a:p>
          <a:p>
            <a:r>
              <a:rPr lang="nl-NL" dirty="0" smtClean="0"/>
              <a:t>2.3.3</a:t>
            </a:r>
            <a:r>
              <a:rPr lang="nl-NL" dirty="0"/>
              <a:t>. (…) Het middel faalt. Ingeval een ondernemer zijn onderneming staakt, terwijl tot het vermogen daarvan een verhuurd pand behoort dat na de staking verhuurd blijft, geldt evenzeer als regel dat dat pand tot het privévermogen zal gaan behoren en dat de in dat pand besloten liggende stille reserve – ook zonder daadwerkelijke realisatie ervan – tot de stakingswinst moet worden gerekend.</a:t>
            </a:r>
          </a:p>
          <a:p>
            <a:endParaRPr lang="nl-NL" dirty="0"/>
          </a:p>
        </p:txBody>
      </p:sp>
    </p:spTree>
    <p:extLst>
      <p:ext uri="{BB962C8B-B14F-4D97-AF65-F5344CB8AC3E}">
        <p14:creationId xmlns:p14="http://schemas.microsoft.com/office/powerpoint/2010/main" val="495502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6. Bijzondere omstandigheden OZL</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Onzakelijke </a:t>
            </a:r>
            <a:r>
              <a:rPr lang="nl-NL" dirty="0"/>
              <a:t>lening opzij. Afwaarderingsverlies op leningen aan 80%-zustermaatschappij niet in aftrek toegelaten, aangezien sprake is van een onzakelijke lening. </a:t>
            </a:r>
            <a:endParaRPr lang="nl-NL" dirty="0" smtClean="0"/>
          </a:p>
          <a:p>
            <a:endParaRPr lang="nl-NL" dirty="0"/>
          </a:p>
          <a:p>
            <a:r>
              <a:rPr lang="nl-NL" dirty="0" smtClean="0"/>
              <a:t>2.4.3. Bij </a:t>
            </a:r>
            <a:r>
              <a:rPr lang="nl-NL" dirty="0"/>
              <a:t>de beoordeling van de hiervoor </a:t>
            </a:r>
            <a:r>
              <a:rPr lang="nl-NL" dirty="0" smtClean="0"/>
              <a:t>(…) omschreven </a:t>
            </a:r>
            <a:r>
              <a:rPr lang="nl-NL" dirty="0"/>
              <a:t>grief wordt het volgende vooropgesteld. Een bijzondere omstandigheid als bedoeld in het arrest BNB 2012/37 doet zich voor indien tussen een schuldeiser en een schuldenaar sprake is van een zakelijke relatie die ook bij afwezigheid van een concernrelatie voor die schuldeiser van voldoende gewicht zou zijn geweest om een lening onder dezelfde voorwaarden en omstandigheden te verstrekken en het daardoor belopen debiteurenrisico te aanvaarden. </a:t>
            </a:r>
          </a:p>
          <a:p>
            <a:endParaRPr lang="nl-NL" dirty="0"/>
          </a:p>
        </p:txBody>
      </p:sp>
    </p:spTree>
    <p:extLst>
      <p:ext uri="{BB962C8B-B14F-4D97-AF65-F5344CB8AC3E}">
        <p14:creationId xmlns:p14="http://schemas.microsoft.com/office/powerpoint/2010/main" val="2860862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7. TBS-pand </a:t>
            </a:r>
            <a:r>
              <a:rPr lang="nl-NL" dirty="0"/>
              <a:t>wordt ondernemingsvermogen</a:t>
            </a:r>
          </a:p>
        </p:txBody>
      </p:sp>
      <p:sp>
        <p:nvSpPr>
          <p:cNvPr id="3" name="Tijdelijke aanduiding voor inhoud 2"/>
          <p:cNvSpPr>
            <a:spLocks noGrp="1"/>
          </p:cNvSpPr>
          <p:nvPr>
            <p:ph idx="1"/>
          </p:nvPr>
        </p:nvSpPr>
        <p:spPr/>
        <p:txBody>
          <a:bodyPr>
            <a:normAutofit fontScale="70000" lnSpcReduction="20000"/>
          </a:bodyPr>
          <a:lstStyle/>
          <a:p>
            <a:r>
              <a:rPr lang="nl-NL" dirty="0" smtClean="0"/>
              <a:t>2.3.2. (…) Niet </a:t>
            </a:r>
            <a:r>
              <a:rPr lang="nl-NL" dirty="0"/>
              <a:t>valt in te zien waarom onder ‘uitgroeien’ in de betekenis van ‘uitbouwen tot een onderneming’ volgens de wetgever alleen moet worden begrepen het geleidelijk aan wijzigen van de omstandigheden waaronder als ‘werkzaamheid’ aangemerkte arbeid wordt verricht, en niet ook een wijziging van de context van de werkzaamheid die bestaat in het rendabel maken van vermogen, in die zin dat de belastingplichtige gerechtigd wordt in het vermogen van de onderneming waaraan hij het desbetreffende vermogensbestanddeel ter beschikking stelde, en dat vermogensbestanddeel daardoor gaat behoren tot zijn </a:t>
            </a:r>
            <a:r>
              <a:rPr lang="nl-NL" dirty="0" smtClean="0"/>
              <a:t>ondernemingsvermogen.</a:t>
            </a:r>
            <a:br>
              <a:rPr lang="nl-NL" dirty="0" smtClean="0"/>
            </a:br>
            <a:r>
              <a:rPr lang="nl-NL" dirty="0" smtClean="0"/>
              <a:t/>
            </a:r>
            <a:br>
              <a:rPr lang="nl-NL" dirty="0" smtClean="0"/>
            </a:br>
            <a:r>
              <a:rPr lang="nl-NL" dirty="0" smtClean="0"/>
              <a:t>Daarbij </a:t>
            </a:r>
            <a:r>
              <a:rPr lang="nl-NL" dirty="0"/>
              <a:t>komt dat de wetgever beoogde met artikel 3.99 van de Wet IB 2001 economische belemmeringen voor het bereiken van het ondernemerschap weg te nemen. Deze doelstelling komt evenzeer tot haar recht in een geval als het onderhavige. </a:t>
            </a:r>
          </a:p>
          <a:p>
            <a:endParaRPr lang="nl-NL" dirty="0"/>
          </a:p>
        </p:txBody>
      </p:sp>
    </p:spTree>
    <p:extLst>
      <p:ext uri="{BB962C8B-B14F-4D97-AF65-F5344CB8AC3E}">
        <p14:creationId xmlns:p14="http://schemas.microsoft.com/office/powerpoint/2010/main" val="3831483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8. 3.91-TBS </a:t>
            </a:r>
            <a:r>
              <a:rPr lang="nl-NL" dirty="0"/>
              <a:t>en OZL</a:t>
            </a:r>
          </a:p>
        </p:txBody>
      </p:sp>
      <p:sp>
        <p:nvSpPr>
          <p:cNvPr id="3" name="Tijdelijke aanduiding voor inhoud 2"/>
          <p:cNvSpPr>
            <a:spLocks noGrp="1"/>
          </p:cNvSpPr>
          <p:nvPr>
            <p:ph idx="1"/>
          </p:nvPr>
        </p:nvSpPr>
        <p:spPr/>
        <p:txBody>
          <a:bodyPr>
            <a:normAutofit fontScale="62500" lnSpcReduction="20000"/>
          </a:bodyPr>
          <a:lstStyle/>
          <a:p>
            <a:r>
              <a:rPr lang="nl-NL" dirty="0" smtClean="0"/>
              <a:t>2.4.2. Hetzelfde </a:t>
            </a:r>
            <a:r>
              <a:rPr lang="nl-NL" dirty="0"/>
              <a:t>heeft te gelden voor onder artikel 3.91, lid 1, letters a en b, Wet IB 2001 vallende geldleningen </a:t>
            </a:r>
            <a:r>
              <a:rPr lang="nl-NL" dirty="0" smtClean="0"/>
              <a:t>(…). </a:t>
            </a:r>
            <a:r>
              <a:rPr lang="nl-NL" dirty="0"/>
              <a:t>Ook al wordt bij laatstbedoelde geldleningen, anders dan in het in het arrest BNB 2012/78 behandelde geval, niet aan een vennootschap geleend, ook dan heeft te gelden dat het aanvaarden van een onzakelijk debiteurenrisico niet het resultaat uit overige werkzaamheden beïnvloedt. Het onzakelijk genomen debiteurenrisico bevindt zich dan – zowel bij de crediteur als bij de debiteur – in de privésfeer, dus bij de crediteur buiten de terbeschikkingstellingssfeer en bij de debiteur buiten de ondernemingssfeer. Dat laatste heeft tot gevolg dat als definitief vaststaat dat de debiteur niet meer aan zijn aflossingsverplichting zal voldoen, zoals bij kwijtschelding van de lening, de daardoor optredende vermogensvermeerdering bij de debiteur opkomt in de privésfeer en niet is aan te merken als een voordeel uit de onderneming. Er is geen reden anders te oordelen voor een in het maatschappelijk verkeer ongebruikelijke terbeschikkingstelling als bedoeld in artikel 3.91, lid 3, Wet IB 2001. </a:t>
            </a:r>
          </a:p>
          <a:p>
            <a:endParaRPr lang="nl-NL" dirty="0"/>
          </a:p>
        </p:txBody>
      </p:sp>
    </p:spTree>
    <p:extLst>
      <p:ext uri="{BB962C8B-B14F-4D97-AF65-F5344CB8AC3E}">
        <p14:creationId xmlns:p14="http://schemas.microsoft.com/office/powerpoint/2010/main" val="321432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Belastingplan 2017</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Zes wetsvoorstellen:</a:t>
            </a:r>
          </a:p>
          <a:p>
            <a:endParaRPr lang="nl-NL" dirty="0" smtClean="0"/>
          </a:p>
          <a:p>
            <a:pPr marL="514350" indent="-514350">
              <a:buFont typeface="+mj-lt"/>
              <a:buAutoNum type="arabicPeriod"/>
            </a:pPr>
            <a:r>
              <a:rPr lang="nl-NL" dirty="0" smtClean="0"/>
              <a:t>Belastingplan 2017 (BP 2017)</a:t>
            </a:r>
          </a:p>
          <a:p>
            <a:pPr marL="514350" indent="-514350">
              <a:buFont typeface="+mj-lt"/>
              <a:buAutoNum type="arabicPeriod"/>
            </a:pPr>
            <a:r>
              <a:rPr lang="nl-NL" dirty="0" smtClean="0"/>
              <a:t>Overige fiscale maatregelen 2017 (OFM 2017)</a:t>
            </a:r>
          </a:p>
          <a:p>
            <a:pPr marL="514350" indent="-514350">
              <a:buFont typeface="+mj-lt"/>
              <a:buAutoNum type="arabicPeriod"/>
            </a:pPr>
            <a:r>
              <a:rPr lang="nl-NL" dirty="0" smtClean="0"/>
              <a:t>Fiscale vereenvoudigingswet 2017</a:t>
            </a:r>
          </a:p>
          <a:p>
            <a:pPr marL="514350" indent="-514350">
              <a:buFont typeface="+mj-lt"/>
              <a:buAutoNum type="arabicPeriod"/>
            </a:pPr>
            <a:r>
              <a:rPr lang="nl-NL" dirty="0" smtClean="0">
                <a:solidFill>
                  <a:srgbClr val="FF0000"/>
                </a:solidFill>
              </a:rPr>
              <a:t>Wet uitfasering PEB</a:t>
            </a:r>
          </a:p>
          <a:p>
            <a:pPr marL="514350" indent="-514350">
              <a:buFont typeface="+mj-lt"/>
              <a:buAutoNum type="arabicPeriod"/>
            </a:pPr>
            <a:r>
              <a:rPr lang="nl-NL" dirty="0" smtClean="0">
                <a:solidFill>
                  <a:schemeClr val="accent1"/>
                </a:solidFill>
              </a:rPr>
              <a:t>Wet fiscale maatregelen rijksmonumenten en scholing (aangehouden)</a:t>
            </a:r>
          </a:p>
          <a:p>
            <a:pPr marL="514350" indent="-514350">
              <a:buFont typeface="+mj-lt"/>
              <a:buAutoNum type="arabicPeriod"/>
            </a:pPr>
            <a:r>
              <a:rPr lang="nl-NL" dirty="0" smtClean="0">
                <a:solidFill>
                  <a:srgbClr val="FF0000"/>
                </a:solidFill>
              </a:rPr>
              <a:t>Wet tijdelijk verlaagd tarief laadpalen met een zelfstandige aansluiting</a:t>
            </a:r>
            <a:endParaRPr lang="nl-NL" dirty="0">
              <a:solidFill>
                <a:srgbClr val="FF0000"/>
              </a:solidFill>
            </a:endParaRPr>
          </a:p>
        </p:txBody>
      </p:sp>
    </p:spTree>
    <p:extLst>
      <p:ext uri="{BB962C8B-B14F-4D97-AF65-F5344CB8AC3E}">
        <p14:creationId xmlns:p14="http://schemas.microsoft.com/office/powerpoint/2010/main" val="3465075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9. Aftrek erfpachtcanon</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2.3.1. Bij </a:t>
            </a:r>
            <a:r>
              <a:rPr lang="nl-NL" dirty="0"/>
              <a:t>de beoordeling van deze klachten wordt het volgende vooropgesteld. Volgens artikel 3.120, aanhef en lid 1, letter b, Wet IB 2001 (tekst 2008) behoren tot de aftrekbare kosten met betrekking tot de eigen woning de periodieke betalingen op grond van de rechten van erfpacht, opstal of beklemming met betrekking tot de eigen woning. Deze bepaling strekt ertoe de erfpachter die een vergoeding (canon) moet betalen voor het recht een onroerende zaak te houden en te gebruiken, materieel in eenzelfde fiscale positie te brengen als degene die eigenaar is van de ondergrond van zijn woning en de hypothecaire lasten ter zake daarvan mag aftrekken. Een zodanige canon is daarom op vergelijkbare wijze aftrekbaar als die rente (vgl. HR 10 oktober 2014, nr. 13/02758, ECLI:NL:HR:2014:2927, BNB 2015/38</a:t>
            </a:r>
            <a:r>
              <a:rPr lang="nl-NL" dirty="0" smtClean="0"/>
              <a:t>).</a:t>
            </a:r>
          </a:p>
          <a:p>
            <a:endParaRPr lang="nl-NL" dirty="0"/>
          </a:p>
          <a:p>
            <a:r>
              <a:rPr lang="nl-NL" dirty="0" smtClean="0"/>
              <a:t>Vgl. </a:t>
            </a:r>
            <a:r>
              <a:rPr lang="nl-NL" dirty="0" err="1" smtClean="0"/>
              <a:t>beschikkingsmachtcriterium</a:t>
            </a:r>
            <a:r>
              <a:rPr lang="nl-NL" dirty="0" smtClean="0"/>
              <a:t> van BNB 2015/11</a:t>
            </a:r>
            <a:endParaRPr lang="nl-NL" dirty="0"/>
          </a:p>
          <a:p>
            <a:endParaRPr lang="nl-NL" dirty="0"/>
          </a:p>
        </p:txBody>
      </p:sp>
    </p:spTree>
    <p:extLst>
      <p:ext uri="{BB962C8B-B14F-4D97-AF65-F5344CB8AC3E}">
        <p14:creationId xmlns:p14="http://schemas.microsoft.com/office/powerpoint/2010/main" val="1676961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Bedankt voor uw aandacht</a:t>
            </a:r>
            <a:endParaRPr lang="nl-NL" dirty="0"/>
          </a:p>
        </p:txBody>
      </p:sp>
      <p:pic>
        <p:nvPicPr>
          <p:cNvPr id="1026" name="Picture 2" descr="Afbeeldingsresultaat voor kerstkaart 201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430327"/>
            <a:ext cx="4848225" cy="4848225"/>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9222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Tarieven IB (tot AOW-leeftijd)</a:t>
            </a:r>
            <a:endParaRPr lang="nl-NL"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138206"/>
            <a:ext cx="7800975"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638092"/>
            <a:ext cx="7762875"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hoek 3"/>
          <p:cNvSpPr/>
          <p:nvPr/>
        </p:nvSpPr>
        <p:spPr>
          <a:xfrm>
            <a:off x="323528" y="3840882"/>
            <a:ext cx="652743" cy="369332"/>
          </a:xfrm>
          <a:prstGeom prst="rect">
            <a:avLst/>
          </a:prstGeom>
        </p:spPr>
        <p:txBody>
          <a:bodyPr wrap="none">
            <a:spAutoFit/>
          </a:bodyPr>
          <a:lstStyle/>
          <a:p>
            <a:r>
              <a:rPr lang="nl-NL" i="1" dirty="0" smtClean="0"/>
              <a:t>2016</a:t>
            </a:r>
            <a:endParaRPr lang="nl-NL" i="1" dirty="0"/>
          </a:p>
        </p:txBody>
      </p:sp>
      <p:sp>
        <p:nvSpPr>
          <p:cNvPr id="8" name="Rechthoek 7"/>
          <p:cNvSpPr/>
          <p:nvPr/>
        </p:nvSpPr>
        <p:spPr>
          <a:xfrm>
            <a:off x="390865" y="1268760"/>
            <a:ext cx="652743" cy="369332"/>
          </a:xfrm>
          <a:prstGeom prst="rect">
            <a:avLst/>
          </a:prstGeom>
        </p:spPr>
        <p:txBody>
          <a:bodyPr wrap="none">
            <a:spAutoFit/>
          </a:bodyPr>
          <a:lstStyle/>
          <a:p>
            <a:r>
              <a:rPr lang="nl-NL" i="1" dirty="0" smtClean="0"/>
              <a:t>2017</a:t>
            </a:r>
            <a:endParaRPr lang="nl-NL" i="1" dirty="0"/>
          </a:p>
        </p:txBody>
      </p:sp>
      <p:pic>
        <p:nvPicPr>
          <p:cNvPr id="5" name="Afbeelding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4404" y="3068960"/>
            <a:ext cx="849364" cy="530853"/>
          </a:xfrm>
          <a:prstGeom prst="rect">
            <a:avLst/>
          </a:prstGeom>
        </p:spPr>
      </p:pic>
    </p:spTree>
    <p:extLst>
      <p:ext uri="{BB962C8B-B14F-4D97-AF65-F5344CB8AC3E}">
        <p14:creationId xmlns:p14="http://schemas.microsoft.com/office/powerpoint/2010/main" val="362511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Belastingplan 2017</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96428302"/>
              </p:ext>
            </p:extLst>
          </p:nvPr>
        </p:nvGraphicFramePr>
        <p:xfrm>
          <a:off x="467544" y="2276872"/>
          <a:ext cx="8208911" cy="3053162"/>
        </p:xfrm>
        <a:graphic>
          <a:graphicData uri="http://schemas.openxmlformats.org/drawingml/2006/table">
            <a:tbl>
              <a:tblPr firstRow="1" firstCol="1" bandRow="1">
                <a:tableStyleId>{5C22544A-7EE6-4342-B048-85BDC9FD1C3A}</a:tableStyleId>
              </a:tblPr>
              <a:tblGrid>
                <a:gridCol w="4968552"/>
                <a:gridCol w="1657084"/>
                <a:gridCol w="1583275"/>
              </a:tblGrid>
              <a:tr h="218083">
                <a:tc>
                  <a:txBody>
                    <a:bodyPr/>
                    <a:lstStyle/>
                    <a:p>
                      <a:pPr>
                        <a:lnSpc>
                          <a:spcPct val="115000"/>
                        </a:lnSpc>
                        <a:spcBef>
                          <a:spcPts val="1200"/>
                        </a:spcBef>
                        <a:spcAft>
                          <a:spcPts val="0"/>
                        </a:spcAft>
                      </a:pPr>
                      <a:r>
                        <a:rPr lang="nl-NL" sz="1100">
                          <a:effectLst/>
                        </a:rPr>
                        <a:t> </a:t>
                      </a:r>
                      <a:endParaRPr lang="nl-NL" sz="1200">
                        <a:effectLst/>
                        <a:latin typeface="Times New Roman"/>
                        <a:ea typeface="Times New Roman"/>
                      </a:endParaRPr>
                    </a:p>
                  </a:txBody>
                  <a:tcPr marL="68580" marR="68580" marT="0" marB="0"/>
                </a:tc>
                <a:tc>
                  <a:txBody>
                    <a:bodyPr/>
                    <a:lstStyle/>
                    <a:p>
                      <a:pPr>
                        <a:lnSpc>
                          <a:spcPct val="115000"/>
                        </a:lnSpc>
                        <a:spcBef>
                          <a:spcPts val="1200"/>
                        </a:spcBef>
                        <a:spcAft>
                          <a:spcPts val="0"/>
                        </a:spcAft>
                      </a:pPr>
                      <a:r>
                        <a:rPr lang="nl-NL" sz="1100">
                          <a:effectLst/>
                        </a:rPr>
                        <a:t>Stand 2016 </a:t>
                      </a:r>
                      <a:endParaRPr lang="nl-NL" sz="1200">
                        <a:effectLst/>
                        <a:latin typeface="Times New Roman"/>
                        <a:ea typeface="Times New Roman"/>
                      </a:endParaRPr>
                    </a:p>
                  </a:txBody>
                  <a:tcPr marL="68580" marR="68580" marT="0" marB="0"/>
                </a:tc>
                <a:tc>
                  <a:txBody>
                    <a:bodyPr/>
                    <a:lstStyle/>
                    <a:p>
                      <a:pPr>
                        <a:lnSpc>
                          <a:spcPct val="115000"/>
                        </a:lnSpc>
                        <a:spcBef>
                          <a:spcPts val="1200"/>
                        </a:spcBef>
                        <a:spcAft>
                          <a:spcPts val="0"/>
                        </a:spcAft>
                      </a:pPr>
                      <a:r>
                        <a:rPr lang="nl-NL" sz="1100">
                          <a:effectLst/>
                        </a:rPr>
                        <a:t>Stand 2017 </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Maximum algemene heffingskorting onder AOW-leeftijd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€ 2.242</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€ 2.254</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Maximum algemene heffingskorting boven AOW-leeftijd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€ 1.145</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€ 1.151</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Afbouwpercentage algemene heffingskorting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4,822%</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4,787%</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Minimale algemene heffingskorting onder AOW-leeftijd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Minimale algemene heffingskorting boven AOW-leeftijd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Maximum arbeidskorting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€ 3.103</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€ 3.223</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Afbouwpercentage arbeidskorting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4%</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3,6%</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Minimale arbeidskorting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€ 0</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Opbouwpercentage arbeidskorting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27,698%</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28,317%</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Maximum inkomensafhankelijke combinatiekorting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€ 2.769</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€ 2.778</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Jonggehandicaptenkorting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€ 719</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€ 722</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Ouderenkorting</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€ 1187 / € 70</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€ 1292 / € 71</a:t>
                      </a:r>
                      <a:endParaRPr lang="nl-NL" sz="1200">
                        <a:effectLst/>
                        <a:latin typeface="Times New Roman"/>
                        <a:ea typeface="Times New Roman"/>
                      </a:endParaRPr>
                    </a:p>
                  </a:txBody>
                  <a:tcPr marL="68580" marR="68580" marT="0" marB="0"/>
                </a:tc>
              </a:tr>
              <a:tr h="218083">
                <a:tc>
                  <a:txBody>
                    <a:bodyPr/>
                    <a:lstStyle/>
                    <a:p>
                      <a:pPr>
                        <a:lnSpc>
                          <a:spcPct val="115000"/>
                        </a:lnSpc>
                        <a:spcBef>
                          <a:spcPts val="1200"/>
                        </a:spcBef>
                        <a:spcAft>
                          <a:spcPts val="0"/>
                        </a:spcAft>
                      </a:pPr>
                      <a:r>
                        <a:rPr lang="nl-NL" sz="1100">
                          <a:effectLst/>
                        </a:rPr>
                        <a:t>Alleenstaande ouderenkorting </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a:effectLst/>
                        </a:rPr>
                        <a:t>€ 436</a:t>
                      </a:r>
                      <a:endParaRPr lang="nl-NL" sz="1200">
                        <a:effectLst/>
                        <a:latin typeface="Times New Roman"/>
                        <a:ea typeface="Times New Roman"/>
                      </a:endParaRPr>
                    </a:p>
                  </a:txBody>
                  <a:tcPr marL="68580" marR="68580" marT="0" marB="0"/>
                </a:tc>
                <a:tc>
                  <a:txBody>
                    <a:bodyPr/>
                    <a:lstStyle/>
                    <a:p>
                      <a:pPr algn="ctr">
                        <a:lnSpc>
                          <a:spcPct val="115000"/>
                        </a:lnSpc>
                        <a:spcBef>
                          <a:spcPts val="1200"/>
                        </a:spcBef>
                        <a:spcAft>
                          <a:spcPts val="0"/>
                        </a:spcAft>
                      </a:pPr>
                      <a:r>
                        <a:rPr lang="nl-NL" sz="1100" dirty="0">
                          <a:effectLst/>
                        </a:rPr>
                        <a:t>€ 438</a:t>
                      </a:r>
                      <a:endParaRPr lang="nl-NL"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26642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heffingskorting</a:t>
            </a:r>
            <a:endParaRPr lang="nl-NL"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44824"/>
            <a:ext cx="5695950" cy="397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132856"/>
            <a:ext cx="2843808" cy="3611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1992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Arbeidskorting</a:t>
            </a:r>
            <a:endParaRPr lang="nl-NL"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84784"/>
            <a:ext cx="6124575"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1700809"/>
            <a:ext cx="2400300" cy="398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Afbeelding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6136" y="2420888"/>
            <a:ext cx="3561838" cy="8228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3527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BP 2017 </a:t>
            </a:r>
            <a:endParaRPr lang="nl-NL" dirty="0"/>
          </a:p>
        </p:txBody>
      </p:sp>
      <p:sp>
        <p:nvSpPr>
          <p:cNvPr id="3" name="Tijdelijke aanduiding voor inhoud 2"/>
          <p:cNvSpPr>
            <a:spLocks noGrp="1"/>
          </p:cNvSpPr>
          <p:nvPr>
            <p:ph idx="1"/>
          </p:nvPr>
        </p:nvSpPr>
        <p:spPr/>
        <p:txBody>
          <a:bodyPr/>
          <a:lstStyle/>
          <a:p>
            <a:r>
              <a:rPr lang="nl-NL" dirty="0" smtClean="0"/>
              <a:t>Correctie </a:t>
            </a:r>
            <a:r>
              <a:rPr lang="nl-NL" dirty="0" err="1" smtClean="0"/>
              <a:t>huuraftrekarrest</a:t>
            </a:r>
            <a:endParaRPr lang="nl-NL" dirty="0" smtClean="0"/>
          </a:p>
          <a:p>
            <a:r>
              <a:rPr lang="nl-NL" dirty="0" smtClean="0"/>
              <a:t>Wijziging </a:t>
            </a:r>
            <a:r>
              <a:rPr lang="nl-NL" dirty="0" err="1" smtClean="0"/>
              <a:t>toerekeningsstop</a:t>
            </a:r>
            <a:r>
              <a:rPr lang="nl-NL" dirty="0" smtClean="0"/>
              <a:t> APV-regime</a:t>
            </a:r>
          </a:p>
          <a:p>
            <a:r>
              <a:rPr lang="nl-NL" dirty="0" smtClean="0"/>
              <a:t>Vrijgestelde beleggingsinstelling</a:t>
            </a:r>
            <a:endParaRPr lang="nl-NL" dirty="0"/>
          </a:p>
        </p:txBody>
      </p:sp>
    </p:spTree>
    <p:extLst>
      <p:ext uri="{BB962C8B-B14F-4D97-AF65-F5344CB8AC3E}">
        <p14:creationId xmlns:p14="http://schemas.microsoft.com/office/powerpoint/2010/main" val="1969449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Reparatie huurrechtaftrek</a:t>
            </a:r>
            <a:endParaRPr lang="nl-NL" dirty="0"/>
          </a:p>
        </p:txBody>
      </p:sp>
      <p:sp>
        <p:nvSpPr>
          <p:cNvPr id="3" name="Tijdelijke aanduiding voor inhoud 2"/>
          <p:cNvSpPr>
            <a:spLocks noGrp="1"/>
          </p:cNvSpPr>
          <p:nvPr>
            <p:ph idx="1"/>
          </p:nvPr>
        </p:nvSpPr>
        <p:spPr>
          <a:xfrm>
            <a:off x="457200" y="1600200"/>
            <a:ext cx="8435280" cy="4997152"/>
          </a:xfrm>
        </p:spPr>
        <p:txBody>
          <a:bodyPr>
            <a:normAutofit fontScale="62500" lnSpcReduction="20000"/>
          </a:bodyPr>
          <a:lstStyle/>
          <a:p>
            <a:r>
              <a:rPr lang="nl-NL" dirty="0" smtClean="0"/>
              <a:t>Nieuw art. </a:t>
            </a:r>
            <a:r>
              <a:rPr lang="nl-NL" b="1" dirty="0" smtClean="0"/>
              <a:t>3.16, lid 13 </a:t>
            </a:r>
            <a:r>
              <a:rPr lang="nl-NL" dirty="0" smtClean="0"/>
              <a:t>in Derde Nota van Wijziging</a:t>
            </a:r>
          </a:p>
          <a:p>
            <a:r>
              <a:rPr lang="nn-NO" dirty="0" smtClean="0"/>
              <a:t>HR </a:t>
            </a:r>
            <a:r>
              <a:rPr lang="nn-NO" dirty="0"/>
              <a:t>12 augustus 2016, nr. 15/01994, </a:t>
            </a:r>
            <a:r>
              <a:rPr lang="nn-NO" dirty="0" smtClean="0"/>
              <a:t>BNB 2016/211:</a:t>
            </a:r>
            <a:br>
              <a:rPr lang="nn-NO" dirty="0" smtClean="0"/>
            </a:br>
            <a:r>
              <a:rPr lang="nl-NL" dirty="0" smtClean="0"/>
              <a:t>ondernemer/resultaatgenieter die </a:t>
            </a:r>
            <a:r>
              <a:rPr lang="nl-NL" dirty="0"/>
              <a:t>een </a:t>
            </a:r>
            <a:r>
              <a:rPr lang="nl-NL" dirty="0" smtClean="0"/>
              <a:t>onzelfstandige werkkamer </a:t>
            </a:r>
            <a:r>
              <a:rPr lang="nl-NL" dirty="0"/>
              <a:t>in een door hem gehuurde woning </a:t>
            </a:r>
            <a:r>
              <a:rPr lang="nl-NL" dirty="0" smtClean="0"/>
              <a:t>gebruikt, mag het </a:t>
            </a:r>
            <a:r>
              <a:rPr lang="nl-NL" dirty="0"/>
              <a:t>huurrecht tot het ondernemingsvermogen </a:t>
            </a:r>
            <a:r>
              <a:rPr lang="nl-NL" dirty="0" smtClean="0"/>
              <a:t>rekenen (keuzevermogen bij meer dan 10%). </a:t>
            </a:r>
          </a:p>
          <a:p>
            <a:r>
              <a:rPr lang="nl-NL" dirty="0" smtClean="0"/>
              <a:t>Huurkosten </a:t>
            </a:r>
            <a:r>
              <a:rPr lang="nl-NL" dirty="0"/>
              <a:t>van de gehele woning </a:t>
            </a:r>
            <a:r>
              <a:rPr lang="nl-NL" dirty="0" smtClean="0"/>
              <a:t>aftrekbaar, daartegenover </a:t>
            </a:r>
            <a:r>
              <a:rPr lang="nl-NL" dirty="0"/>
              <a:t>een forfaitaire bijtelling wegens </a:t>
            </a:r>
            <a:r>
              <a:rPr lang="nl-NL" dirty="0" smtClean="0"/>
              <a:t>privégebruik: resultaat is een flinke aftrekpost</a:t>
            </a:r>
          </a:p>
          <a:p>
            <a:r>
              <a:rPr lang="nl-NL" dirty="0" smtClean="0"/>
              <a:t>Budgettair risico (450.000 ondernemers en resultaatgenieters met een huurwoning)</a:t>
            </a:r>
          </a:p>
          <a:p>
            <a:r>
              <a:rPr lang="nl-NL" dirty="0" smtClean="0"/>
              <a:t>Deze </a:t>
            </a:r>
            <a:r>
              <a:rPr lang="nl-NL" dirty="0"/>
              <a:t>uitspraak is voor de wetgever aanleiding </a:t>
            </a:r>
            <a:r>
              <a:rPr lang="nl-NL" dirty="0" smtClean="0"/>
              <a:t>kostenaftrek </a:t>
            </a:r>
            <a:r>
              <a:rPr lang="nl-NL" dirty="0"/>
              <a:t>alleen nog toe te staan indien het gaat om een </a:t>
            </a:r>
            <a:r>
              <a:rPr lang="nl-NL" b="1" dirty="0"/>
              <a:t>zelfstandige werkruimte</a:t>
            </a:r>
            <a:r>
              <a:rPr lang="nl-NL" dirty="0"/>
              <a:t> van waaruit de belastingplichtige een </a:t>
            </a:r>
            <a:r>
              <a:rPr lang="nl-NL" b="1" dirty="0"/>
              <a:t>belangrijk deel </a:t>
            </a:r>
            <a:r>
              <a:rPr lang="nl-NL" dirty="0"/>
              <a:t>van zijn inkomsten verdient</a:t>
            </a:r>
            <a:r>
              <a:rPr lang="nl-NL" dirty="0" smtClean="0"/>
              <a:t>.</a:t>
            </a:r>
          </a:p>
          <a:p>
            <a:r>
              <a:rPr lang="nl-NL" dirty="0" smtClean="0"/>
              <a:t>Terugsluis door verhoging aftrekpercentage </a:t>
            </a:r>
            <a:r>
              <a:rPr lang="nl-NL" dirty="0"/>
              <a:t>voor ‘gemengde’ kosten </a:t>
            </a:r>
            <a:r>
              <a:rPr lang="nl-NL" dirty="0" smtClean="0"/>
              <a:t>winst- en </a:t>
            </a:r>
            <a:r>
              <a:rPr lang="nl-NL" dirty="0"/>
              <a:t>resultaatgenieters </a:t>
            </a:r>
            <a:r>
              <a:rPr lang="nl-NL" dirty="0" smtClean="0"/>
              <a:t>naar 80</a:t>
            </a:r>
            <a:r>
              <a:rPr lang="nl-NL" dirty="0"/>
              <a:t>%. </a:t>
            </a:r>
            <a:r>
              <a:rPr lang="nl-NL" dirty="0" smtClean="0"/>
              <a:t>Voorvennootschapsbelastingplichtigen blijft </a:t>
            </a:r>
            <a:r>
              <a:rPr lang="nl-NL" dirty="0"/>
              <a:t>het aftrekpercentage ongewijzigd (73,5%). </a:t>
            </a:r>
          </a:p>
        </p:txBody>
      </p:sp>
    </p:spTree>
    <p:extLst>
      <p:ext uri="{BB962C8B-B14F-4D97-AF65-F5344CB8AC3E}">
        <p14:creationId xmlns:p14="http://schemas.microsoft.com/office/powerpoint/2010/main" val="35960605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2340</Words>
  <Application>Microsoft Office PowerPoint</Application>
  <PresentationFormat>Diavoorstelling (4:3)</PresentationFormat>
  <Paragraphs>177</Paragraphs>
  <Slides>31</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31</vt:i4>
      </vt:variant>
    </vt:vector>
  </HeadingPairs>
  <TitlesOfParts>
    <vt:vector size="35" baseType="lpstr">
      <vt:lpstr>Arial</vt:lpstr>
      <vt:lpstr>Calibri</vt:lpstr>
      <vt:lpstr>Times New Roman</vt:lpstr>
      <vt:lpstr>Kantoorthema</vt:lpstr>
      <vt:lpstr>Actualiteiten – Wet IB 2001</vt:lpstr>
      <vt:lpstr>Programma</vt:lpstr>
      <vt:lpstr>Belastingplan 2017</vt:lpstr>
      <vt:lpstr>Tarieven IB (tot AOW-leeftijd)</vt:lpstr>
      <vt:lpstr>Belastingplan 2017</vt:lpstr>
      <vt:lpstr>Algemene heffingskorting</vt:lpstr>
      <vt:lpstr>Arbeidskorting</vt:lpstr>
      <vt:lpstr>BP 2017 </vt:lpstr>
      <vt:lpstr>Reparatie huurrechtaftrek</vt:lpstr>
      <vt:lpstr>Toerekeningsstop APV-regime</vt:lpstr>
      <vt:lpstr>Vrijgestelde beleggingsinstellingen</vt:lpstr>
      <vt:lpstr>Heffingvrij vermogen (HVV)</vt:lpstr>
      <vt:lpstr>Aanpassingen box 3 </vt:lpstr>
      <vt:lpstr>Box 3 </vt:lpstr>
      <vt:lpstr>Toekomst box 3</vt:lpstr>
      <vt:lpstr>OFM 2014</vt:lpstr>
      <vt:lpstr>Woning in aanbouw</vt:lpstr>
      <vt:lpstr>Maatregelen eigen woning</vt:lpstr>
      <vt:lpstr>FVW</vt:lpstr>
      <vt:lpstr>Commissarissen</vt:lpstr>
      <vt:lpstr>Opvallende rechtspraak</vt:lpstr>
      <vt:lpstr>1. Overdracht belastingschuld aan eigen bv</vt:lpstr>
      <vt:lpstr>2. Box 3 voor 2011 niet i.s.m. EVRM</vt:lpstr>
      <vt:lpstr>3. NSW-landgoed en box 3</vt:lpstr>
      <vt:lpstr>4. Waardedruk niet-marktconforme vergoeding vruchtgebruik</vt:lpstr>
      <vt:lpstr>5. Einde tbs verhuurd pand</vt:lpstr>
      <vt:lpstr>6. Bijzondere omstandigheden OZL</vt:lpstr>
      <vt:lpstr>7. TBS-pand wordt ondernemingsvermogen</vt:lpstr>
      <vt:lpstr>8. 3.91-TBS en OZL</vt:lpstr>
      <vt:lpstr>9. Aftrek erfpachtcanon</vt:lpstr>
      <vt:lpstr>Bedankt voor uw aandacht</vt:lpstr>
    </vt:vector>
  </TitlesOfParts>
  <Company>Universiteit Leiden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Actualiteiten – Wet IB 2001</dc:title>
  <dc:creator>Boer, J.P.</dc:creator>
  <cp:lastModifiedBy>Y.H. Burkink</cp:lastModifiedBy>
  <cp:revision>34</cp:revision>
  <dcterms:created xsi:type="dcterms:W3CDTF">2016-12-07T11:43:22Z</dcterms:created>
  <dcterms:modified xsi:type="dcterms:W3CDTF">2016-12-11T16:22:01Z</dcterms:modified>
</cp:coreProperties>
</file>