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82" r:id="rId2"/>
    <p:sldId id="283" r:id="rId3"/>
    <p:sldId id="256" r:id="rId4"/>
    <p:sldId id="257" r:id="rId5"/>
    <p:sldId id="272" r:id="rId6"/>
    <p:sldId id="281" r:id="rId7"/>
    <p:sldId id="268" r:id="rId8"/>
    <p:sldId id="276" r:id="rId9"/>
    <p:sldId id="326" r:id="rId10"/>
    <p:sldId id="279" r:id="rId11"/>
    <p:sldId id="280" r:id="rId12"/>
    <p:sldId id="277" r:id="rId13"/>
    <p:sldId id="273" r:id="rId14"/>
    <p:sldId id="359" r:id="rId15"/>
    <p:sldId id="307" r:id="rId16"/>
    <p:sldId id="308" r:id="rId17"/>
    <p:sldId id="309" r:id="rId18"/>
    <p:sldId id="310" r:id="rId19"/>
    <p:sldId id="311" r:id="rId20"/>
    <p:sldId id="312" r:id="rId21"/>
    <p:sldId id="313" r:id="rId22"/>
    <p:sldId id="314" r:id="rId23"/>
    <p:sldId id="317" r:id="rId24"/>
    <p:sldId id="318" r:id="rId25"/>
    <p:sldId id="322" r:id="rId26"/>
    <p:sldId id="321" r:id="rId27"/>
    <p:sldId id="323" r:id="rId28"/>
    <p:sldId id="324" r:id="rId29"/>
    <p:sldId id="325" r:id="rId30"/>
    <p:sldId id="364" r:id="rId31"/>
    <p:sldId id="365" r:id="rId32"/>
    <p:sldId id="367" r:id="rId33"/>
    <p:sldId id="369" r:id="rId34"/>
    <p:sldId id="368" r:id="rId35"/>
    <p:sldId id="340" r:id="rId36"/>
    <p:sldId id="339" r:id="rId37"/>
    <p:sldId id="363" r:id="rId38"/>
    <p:sldId id="362" r:id="rId39"/>
    <p:sldId id="337" r:id="rId40"/>
    <p:sldId id="305" r:id="rId41"/>
  </p:sldIdLst>
  <p:sldSz cx="9144000" cy="6858000" type="screen4x3"/>
  <p:notesSz cx="6735763" cy="98663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7" d="100"/>
          <a:sy n="107" d="100"/>
        </p:scale>
        <p:origin x="54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lang="nl-NL"/>
          </a:p>
        </p:txBody>
      </p:sp>
      <p:sp>
        <p:nvSpPr>
          <p:cNvPr id="3" name="Tijdelijke aanduiding voor datum 2"/>
          <p:cNvSpPr>
            <a:spLocks noGrp="1"/>
          </p:cNvSpPr>
          <p:nvPr>
            <p:ph type="dt" sz="quarter" idx="1"/>
          </p:nvPr>
        </p:nvSpPr>
        <p:spPr>
          <a:xfrm>
            <a:off x="3815375" y="0"/>
            <a:ext cx="2918830" cy="495029"/>
          </a:xfrm>
          <a:prstGeom prst="rect">
            <a:avLst/>
          </a:prstGeom>
        </p:spPr>
        <p:txBody>
          <a:bodyPr vert="horz" lIns="90763" tIns="45382" rIns="90763" bIns="45382" rtlCol="0"/>
          <a:lstStyle>
            <a:lvl1pPr algn="r">
              <a:defRPr sz="1200"/>
            </a:lvl1pPr>
          </a:lstStyle>
          <a:p>
            <a:fld id="{873E5CC7-CB03-4F43-9568-58E53928C8DD}" type="datetimeFigureOut">
              <a:rPr lang="nl-NL" smtClean="0"/>
              <a:t>3-1-2017</a:t>
            </a:fld>
            <a:endParaRPr lang="nl-NL"/>
          </a:p>
        </p:txBody>
      </p:sp>
      <p:sp>
        <p:nvSpPr>
          <p:cNvPr id="4" name="Tijdelijke aanduiding voor voettekst 3"/>
          <p:cNvSpPr>
            <a:spLocks noGrp="1"/>
          </p:cNvSpPr>
          <p:nvPr>
            <p:ph type="ftr" sz="quarter" idx="2"/>
          </p:nvPr>
        </p:nvSpPr>
        <p:spPr>
          <a:xfrm>
            <a:off x="1" y="9371286"/>
            <a:ext cx="2918830" cy="495028"/>
          </a:xfrm>
          <a:prstGeom prst="rect">
            <a:avLst/>
          </a:prstGeom>
        </p:spPr>
        <p:txBody>
          <a:bodyPr vert="horz" lIns="90763" tIns="45382" rIns="90763" bIns="45382"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15375" y="9371286"/>
            <a:ext cx="2918830" cy="495028"/>
          </a:xfrm>
          <a:prstGeom prst="rect">
            <a:avLst/>
          </a:prstGeom>
        </p:spPr>
        <p:txBody>
          <a:bodyPr vert="horz" lIns="90763" tIns="45382" rIns="90763" bIns="45382" rtlCol="0" anchor="b"/>
          <a:lstStyle>
            <a:lvl1pPr algn="r">
              <a:defRPr sz="1200"/>
            </a:lvl1pPr>
          </a:lstStyle>
          <a:p>
            <a:fld id="{F4286543-47DA-4DB0-9131-C0F25A48557B}" type="slidenum">
              <a:rPr lang="nl-NL" smtClean="0"/>
              <a:t>‹nr.›</a:t>
            </a:fld>
            <a:endParaRPr lang="nl-NL"/>
          </a:p>
        </p:txBody>
      </p:sp>
    </p:spTree>
    <p:extLst>
      <p:ext uri="{BB962C8B-B14F-4D97-AF65-F5344CB8AC3E}">
        <p14:creationId xmlns:p14="http://schemas.microsoft.com/office/powerpoint/2010/main" val="4055513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nl-NL"/>
          </a:p>
        </p:txBody>
      </p:sp>
      <p:sp>
        <p:nvSpPr>
          <p:cNvPr id="3" name="Tijdelijke aanduiding voor datum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D13DB37E-AEFC-40BF-B63F-48481BEE9311}" type="datetimeFigureOut">
              <a:rPr lang="nl-NL" smtClean="0"/>
              <a:t>3-1-2017</a:t>
            </a:fld>
            <a:endParaRPr lang="nl-NL"/>
          </a:p>
        </p:txBody>
      </p:sp>
      <p:sp>
        <p:nvSpPr>
          <p:cNvPr id="4" name="Tijdelijke aanduiding voor dia-afbeelding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0763" tIns="45382" rIns="90763" bIns="45382" rtlCol="0" anchor="ctr"/>
          <a:lstStyle/>
          <a:p>
            <a:endParaRPr lang="nl-NL"/>
          </a:p>
        </p:txBody>
      </p:sp>
      <p:sp>
        <p:nvSpPr>
          <p:cNvPr id="5" name="Tijdelijke aanduiding voor notities 4"/>
          <p:cNvSpPr>
            <a:spLocks noGrp="1"/>
          </p:cNvSpPr>
          <p:nvPr>
            <p:ph type="body" sz="quarter" idx="3"/>
          </p:nvPr>
        </p:nvSpPr>
        <p:spPr>
          <a:xfrm>
            <a:off x="673262" y="4747760"/>
            <a:ext cx="5389240" cy="3884673"/>
          </a:xfrm>
          <a:prstGeom prst="rect">
            <a:avLst/>
          </a:prstGeom>
        </p:spPr>
        <p:txBody>
          <a:bodyPr vert="horz" lIns="90763" tIns="45382" rIns="90763" bIns="45382"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2445"/>
            <a:ext cx="2919565" cy="493868"/>
          </a:xfrm>
          <a:prstGeom prst="rect">
            <a:avLst/>
          </a:prstGeom>
        </p:spPr>
        <p:txBody>
          <a:bodyPr vert="horz" lIns="90763" tIns="45382" rIns="90763" bIns="45382"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4626" y="9372445"/>
            <a:ext cx="2919565" cy="493868"/>
          </a:xfrm>
          <a:prstGeom prst="rect">
            <a:avLst/>
          </a:prstGeom>
        </p:spPr>
        <p:txBody>
          <a:bodyPr vert="horz" lIns="90763" tIns="45382" rIns="90763" bIns="45382" rtlCol="0" anchor="b"/>
          <a:lstStyle>
            <a:lvl1pPr algn="r">
              <a:defRPr sz="1200"/>
            </a:lvl1pPr>
          </a:lstStyle>
          <a:p>
            <a:fld id="{893EA0CD-1A89-491A-AE80-C34094C7E721}" type="slidenum">
              <a:rPr lang="nl-NL" smtClean="0"/>
              <a:t>‹nr.›</a:t>
            </a:fld>
            <a:endParaRPr lang="nl-NL"/>
          </a:p>
        </p:txBody>
      </p:sp>
    </p:spTree>
    <p:extLst>
      <p:ext uri="{BB962C8B-B14F-4D97-AF65-F5344CB8AC3E}">
        <p14:creationId xmlns:p14="http://schemas.microsoft.com/office/powerpoint/2010/main" val="2129076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93EA0CD-1A89-491A-AE80-C34094C7E721}" type="slidenum">
              <a:rPr lang="nl-NL" smtClean="0"/>
              <a:t>13</a:t>
            </a:fld>
            <a:endParaRPr lang="nl-NL"/>
          </a:p>
        </p:txBody>
      </p:sp>
    </p:spTree>
    <p:extLst>
      <p:ext uri="{BB962C8B-B14F-4D97-AF65-F5344CB8AC3E}">
        <p14:creationId xmlns:p14="http://schemas.microsoft.com/office/powerpoint/2010/main" val="126928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93EA0CD-1A89-491A-AE80-C34094C7E721}" type="slidenum">
              <a:rPr lang="nl-NL" smtClean="0"/>
              <a:t>14</a:t>
            </a:fld>
            <a:endParaRPr lang="nl-NL"/>
          </a:p>
        </p:txBody>
      </p:sp>
    </p:spTree>
    <p:extLst>
      <p:ext uri="{BB962C8B-B14F-4D97-AF65-F5344CB8AC3E}">
        <p14:creationId xmlns:p14="http://schemas.microsoft.com/office/powerpoint/2010/main" val="3707147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967" eaLnBrk="0" hangingPunct="0">
              <a:spcBef>
                <a:spcPct val="30000"/>
              </a:spcBef>
              <a:defRPr sz="1200">
                <a:solidFill>
                  <a:schemeClr val="tx1"/>
                </a:solidFill>
                <a:latin typeface="Helvetica" pitchFamily="34" charset="0"/>
                <a:ea typeface="ＭＳ Ｐゴシック" pitchFamily="34" charset="-128"/>
              </a:defRPr>
            </a:lvl1pPr>
            <a:lvl2pPr marL="737452" indent="-283635" defTabSz="924967" eaLnBrk="0" hangingPunct="0">
              <a:spcBef>
                <a:spcPct val="30000"/>
              </a:spcBef>
              <a:defRPr sz="1200">
                <a:solidFill>
                  <a:schemeClr val="tx1"/>
                </a:solidFill>
                <a:latin typeface="Helvetica" pitchFamily="34" charset="0"/>
                <a:ea typeface="ＭＳ Ｐゴシック" pitchFamily="34" charset="-128"/>
              </a:defRPr>
            </a:lvl2pPr>
            <a:lvl3pPr marL="1134542" indent="-226908" defTabSz="924967" eaLnBrk="0" hangingPunct="0">
              <a:spcBef>
                <a:spcPct val="30000"/>
              </a:spcBef>
              <a:defRPr sz="1200">
                <a:solidFill>
                  <a:schemeClr val="tx1"/>
                </a:solidFill>
                <a:latin typeface="Helvetica" pitchFamily="34" charset="0"/>
                <a:ea typeface="ＭＳ Ｐゴシック" pitchFamily="34" charset="-128"/>
              </a:defRPr>
            </a:lvl3pPr>
            <a:lvl4pPr marL="1588359" indent="-226908" defTabSz="924967" eaLnBrk="0" hangingPunct="0">
              <a:spcBef>
                <a:spcPct val="30000"/>
              </a:spcBef>
              <a:defRPr sz="1200">
                <a:solidFill>
                  <a:schemeClr val="tx1"/>
                </a:solidFill>
                <a:latin typeface="Helvetica" pitchFamily="34" charset="0"/>
                <a:ea typeface="ＭＳ Ｐゴシック" pitchFamily="34" charset="-128"/>
              </a:defRPr>
            </a:lvl4pPr>
            <a:lvl5pPr marL="2042175" indent="-226908" defTabSz="924967" eaLnBrk="0" hangingPunct="0">
              <a:spcBef>
                <a:spcPct val="30000"/>
              </a:spcBef>
              <a:defRPr sz="1200">
                <a:solidFill>
                  <a:schemeClr val="tx1"/>
                </a:solidFill>
                <a:latin typeface="Helvetica" pitchFamily="34" charset="0"/>
                <a:ea typeface="ＭＳ Ｐゴシック" pitchFamily="34" charset="-128"/>
              </a:defRPr>
            </a:lvl5pPr>
            <a:lvl6pPr marL="2495992"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6pPr>
            <a:lvl7pPr marL="2949809"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7pPr>
            <a:lvl8pPr marL="3403625"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8pPr>
            <a:lvl9pPr marL="3857442"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9pPr>
          </a:lstStyle>
          <a:p>
            <a:pPr>
              <a:spcBef>
                <a:spcPct val="0"/>
              </a:spcBef>
              <a:defRPr/>
            </a:pPr>
            <a:r>
              <a:rPr lang="nl-NL" altLang="nl-NL" smtClean="0">
                <a:latin typeface="Times" pitchFamily="18" charset="0"/>
              </a:rPr>
              <a:t>Horizontaal Toezicht in de loonpraktijk</a:t>
            </a:r>
          </a:p>
        </p:txBody>
      </p:sp>
      <p:sp>
        <p:nvSpPr>
          <p:cNvPr id="45059"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967" eaLnBrk="0" hangingPunct="0">
              <a:spcBef>
                <a:spcPct val="30000"/>
              </a:spcBef>
              <a:defRPr sz="1200">
                <a:solidFill>
                  <a:schemeClr val="tx1"/>
                </a:solidFill>
                <a:latin typeface="Helvetica" pitchFamily="34" charset="0"/>
                <a:ea typeface="ＭＳ Ｐゴシック" pitchFamily="34" charset="-128"/>
              </a:defRPr>
            </a:lvl1pPr>
            <a:lvl2pPr marL="737452" indent="-283635" defTabSz="924967" eaLnBrk="0" hangingPunct="0">
              <a:spcBef>
                <a:spcPct val="30000"/>
              </a:spcBef>
              <a:defRPr sz="1200">
                <a:solidFill>
                  <a:schemeClr val="tx1"/>
                </a:solidFill>
                <a:latin typeface="Helvetica" pitchFamily="34" charset="0"/>
                <a:ea typeface="ＭＳ Ｐゴシック" pitchFamily="34" charset="-128"/>
              </a:defRPr>
            </a:lvl2pPr>
            <a:lvl3pPr marL="1134542" indent="-226908" defTabSz="924967" eaLnBrk="0" hangingPunct="0">
              <a:spcBef>
                <a:spcPct val="30000"/>
              </a:spcBef>
              <a:defRPr sz="1200">
                <a:solidFill>
                  <a:schemeClr val="tx1"/>
                </a:solidFill>
                <a:latin typeface="Helvetica" pitchFamily="34" charset="0"/>
                <a:ea typeface="ＭＳ Ｐゴシック" pitchFamily="34" charset="-128"/>
              </a:defRPr>
            </a:lvl3pPr>
            <a:lvl4pPr marL="1588359" indent="-226908" defTabSz="924967" eaLnBrk="0" hangingPunct="0">
              <a:spcBef>
                <a:spcPct val="30000"/>
              </a:spcBef>
              <a:defRPr sz="1200">
                <a:solidFill>
                  <a:schemeClr val="tx1"/>
                </a:solidFill>
                <a:latin typeface="Helvetica" pitchFamily="34" charset="0"/>
                <a:ea typeface="ＭＳ Ｐゴシック" pitchFamily="34" charset="-128"/>
              </a:defRPr>
            </a:lvl4pPr>
            <a:lvl5pPr marL="2042175" indent="-226908" defTabSz="924967" eaLnBrk="0" hangingPunct="0">
              <a:spcBef>
                <a:spcPct val="30000"/>
              </a:spcBef>
              <a:defRPr sz="1200">
                <a:solidFill>
                  <a:schemeClr val="tx1"/>
                </a:solidFill>
                <a:latin typeface="Helvetica" pitchFamily="34" charset="0"/>
                <a:ea typeface="ＭＳ Ｐゴシック" pitchFamily="34" charset="-128"/>
              </a:defRPr>
            </a:lvl5pPr>
            <a:lvl6pPr marL="2495992"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6pPr>
            <a:lvl7pPr marL="2949809"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7pPr>
            <a:lvl8pPr marL="3403625"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8pPr>
            <a:lvl9pPr marL="3857442" indent="-226908" defTabSz="924967" eaLnBrk="0" fontAlgn="base" hangingPunct="0">
              <a:spcBef>
                <a:spcPct val="30000"/>
              </a:spcBef>
              <a:spcAft>
                <a:spcPct val="0"/>
              </a:spcAft>
              <a:defRPr sz="1200">
                <a:solidFill>
                  <a:schemeClr val="tx1"/>
                </a:solidFill>
                <a:latin typeface="Helvetica" pitchFamily="34" charset="0"/>
                <a:ea typeface="ＭＳ Ｐゴシック" pitchFamily="34" charset="-128"/>
              </a:defRPr>
            </a:lvl9pPr>
          </a:lstStyle>
          <a:p>
            <a:pPr>
              <a:spcBef>
                <a:spcPct val="0"/>
              </a:spcBef>
              <a:defRPr/>
            </a:pPr>
            <a:r>
              <a:rPr lang="nl-NL" altLang="nl-NL" smtClean="0">
                <a:latin typeface="Times" pitchFamily="18" charset="0"/>
              </a:rPr>
              <a:t>Kwartaalbijeenkomst Lonen (mrt 2011)</a:t>
            </a:r>
          </a:p>
        </p:txBody>
      </p:sp>
      <p:sp>
        <p:nvSpPr>
          <p:cNvPr id="4506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967"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1pPr>
            <a:lvl2pPr marL="737452" indent="-283635" defTabSz="924967"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2pPr>
            <a:lvl3pPr marL="1134542" indent="-226908" defTabSz="924967"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3pPr>
            <a:lvl4pPr marL="1588359" indent="-226908" defTabSz="924967"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4pPr>
            <a:lvl5pPr marL="2042175" indent="-226908" defTabSz="924967"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5pPr>
            <a:lvl6pPr marL="2495992" indent="-226908" defTabSz="924967"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6pPr>
            <a:lvl7pPr marL="2949809" indent="-226908" defTabSz="924967"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7pPr>
            <a:lvl8pPr marL="3403625" indent="-226908" defTabSz="924967"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8pPr>
            <a:lvl9pPr marL="3857442" indent="-226908" defTabSz="924967"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9pPr>
          </a:lstStyle>
          <a:p>
            <a:pPr>
              <a:spcBef>
                <a:spcPct val="0"/>
              </a:spcBef>
            </a:pPr>
            <a:fld id="{D21B4CEE-D69E-4E99-AE93-05A511285156}" type="slidenum">
              <a:rPr lang="nl-NL" altLang="nl-NL">
                <a:latin typeface="Times" panose="02020603050405020304" pitchFamily="18" charset="0"/>
                <a:cs typeface="Arial" panose="020B0604020202020204" pitchFamily="34" charset="0"/>
              </a:rPr>
              <a:pPr>
                <a:spcBef>
                  <a:spcPct val="0"/>
                </a:spcBef>
              </a:pPr>
              <a:t>39</a:t>
            </a:fld>
            <a:endParaRPr lang="nl-NL" altLang="nl-NL">
              <a:latin typeface="Times" panose="02020603050405020304" pitchFamily="18" charset="0"/>
              <a:cs typeface="Arial" panose="020B0604020202020204" pitchFamily="34" charset="0"/>
            </a:endParaRPr>
          </a:p>
        </p:txBody>
      </p:sp>
      <p:sp>
        <p:nvSpPr>
          <p:cNvPr id="17413" name="Rectangle 2"/>
          <p:cNvSpPr>
            <a:spLocks noGrp="1" noRot="1" noChangeAspect="1" noChangeArrowheads="1" noTextEdit="1"/>
          </p:cNvSpPr>
          <p:nvPr>
            <p:ph type="sldImg"/>
          </p:nvPr>
        </p:nvSpPr>
        <p:spPr>
          <a:xfrm>
            <a:off x="681038" y="808038"/>
            <a:ext cx="5395912" cy="4048125"/>
          </a:xfrm>
          <a:ln/>
        </p:spPr>
      </p:sp>
      <p:sp>
        <p:nvSpPr>
          <p:cNvPr id="1741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latin typeface="Helvetica"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6819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1E150B4-DB4B-4812-9343-2659C86EAFAE}" type="datetime1">
              <a:rPr lang="nl-NL" smtClean="0"/>
              <a:t>3-1-2017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31096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C332C3C-69D1-441D-B622-B33F6139BC07}" type="datetime1">
              <a:rPr lang="nl-NL" smtClean="0"/>
              <a:t>3-1-2017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149354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FA6C2FE-730C-42CC-9A54-C0E30F2569FA}" type="datetime1">
              <a:rPr lang="nl-NL" smtClean="0"/>
              <a:t>3-1-2017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62747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283FC10-1B99-4BC7-A467-99DFDBDB3C51}" type="datetime1">
              <a:rPr lang="nl-NL" smtClean="0"/>
              <a:t>3-1-2017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2916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32C9ABAE-CC41-4686-A4FC-E0DBCAAE145F}" type="datetime1">
              <a:rPr lang="nl-NL" smtClean="0"/>
              <a:t>3-1-2017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15194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CD2045F-8AEB-4317-8928-A6C069D8542C}" type="datetime1">
              <a:rPr lang="nl-NL" smtClean="0"/>
              <a:t>3-1-2017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99391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29842" y="2505075"/>
            <a:ext cx="3868340"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6249847-C652-4F75-9D84-F6AF4ECD91C8}" type="datetime1">
              <a:rPr lang="nl-NL" smtClean="0"/>
              <a:t>3-1-2017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150775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D6A5C44-ACB8-4ACE-B3F6-FF967FDDCF5B}" type="datetime1">
              <a:rPr lang="nl-NL" smtClean="0"/>
              <a:t>3-1-2017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1210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A5F7B-4D97-429F-A521-36C3FE7CC0EF}" type="datetime1">
              <a:rPr lang="nl-NL" smtClean="0"/>
              <a:t>3-1-2017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95182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B741CF6-DFA4-4436-B79C-2233537B3AB6}" type="datetime1">
              <a:rPr lang="nl-NL" smtClean="0"/>
              <a:t>3-1-2017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60786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0B0221E-B614-4EF4-BC6D-09CEFE05964F}" type="datetime1">
              <a:rPr lang="nl-NL" smtClean="0"/>
              <a:t>3-1-2017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5BEF111-7A9E-4EAE-A0B0-61D7DB0022B8}" type="slidenum">
              <a:rPr lang="nl-NL" smtClean="0"/>
              <a:t>‹nr.›</a:t>
            </a:fld>
            <a:endParaRPr lang="nl-NL"/>
          </a:p>
        </p:txBody>
      </p:sp>
    </p:spTree>
    <p:extLst>
      <p:ext uri="{BB962C8B-B14F-4D97-AF65-F5344CB8AC3E}">
        <p14:creationId xmlns:p14="http://schemas.microsoft.com/office/powerpoint/2010/main" val="221574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48A35-930E-4249-965B-156E3DC0ED7A}" type="datetime1">
              <a:rPr lang="nl-NL" smtClean="0"/>
              <a:t>3-1-2017</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EF111-7A9E-4EAE-A0B0-61D7DB0022B8}" type="slidenum">
              <a:rPr lang="nl-NL" smtClean="0"/>
              <a:t>‹nr.›</a:t>
            </a:fld>
            <a:endParaRPr lang="nl-NL"/>
          </a:p>
        </p:txBody>
      </p:sp>
    </p:spTree>
    <p:extLst>
      <p:ext uri="{BB962C8B-B14F-4D97-AF65-F5344CB8AC3E}">
        <p14:creationId xmlns:p14="http://schemas.microsoft.com/office/powerpoint/2010/main" val="383503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RB-studiekring</a:t>
            </a:r>
            <a:br>
              <a:rPr lang="nl-NL" dirty="0" smtClean="0"/>
            </a:br>
            <a:r>
              <a:rPr lang="nl-NL" sz="3200" dirty="0" smtClean="0"/>
              <a:t>(Gelderland / Overijssel)</a:t>
            </a:r>
            <a:endParaRPr lang="nl-NL" sz="3200" dirty="0"/>
          </a:p>
        </p:txBody>
      </p:sp>
      <p:sp>
        <p:nvSpPr>
          <p:cNvPr id="3" name="Ondertitel 2"/>
          <p:cNvSpPr>
            <a:spLocks noGrp="1"/>
          </p:cNvSpPr>
          <p:nvPr>
            <p:ph type="subTitle" idx="1"/>
          </p:nvPr>
        </p:nvSpPr>
        <p:spPr/>
        <p:txBody>
          <a:bodyPr/>
          <a:lstStyle/>
          <a:p>
            <a:r>
              <a:rPr lang="nl-NL" dirty="0" smtClean="0"/>
              <a:t>9 / 23 januari 2017	</a:t>
            </a:r>
          </a:p>
          <a:p>
            <a:pPr algn="r"/>
            <a:endParaRPr lang="nl-NL" dirty="0" smtClean="0"/>
          </a:p>
          <a:p>
            <a:pPr algn="r"/>
            <a:r>
              <a:rPr lang="nl-NL" dirty="0" smtClean="0"/>
              <a:t>Roelof van Marrum</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523219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Wet Aanpak Schijnconstructies</a:t>
            </a:r>
            <a:endParaRPr lang="nl-NL" dirty="0"/>
          </a:p>
        </p:txBody>
      </p:sp>
      <p:sp>
        <p:nvSpPr>
          <p:cNvPr id="3" name="Tijdelijke aanduiding voor inhoud 2"/>
          <p:cNvSpPr>
            <a:spLocks noGrp="1"/>
          </p:cNvSpPr>
          <p:nvPr>
            <p:ph idx="1"/>
          </p:nvPr>
        </p:nvSpPr>
        <p:spPr/>
        <p:txBody>
          <a:bodyPr>
            <a:normAutofit/>
          </a:bodyPr>
          <a:lstStyle/>
          <a:p>
            <a:r>
              <a:rPr lang="nl-NL" dirty="0" smtClean="0"/>
              <a:t>1 januari 2017</a:t>
            </a:r>
          </a:p>
          <a:p>
            <a:r>
              <a:rPr lang="nl-NL" dirty="0" smtClean="0"/>
              <a:t>Verbod op inhoudingen onder minimum nettoloon</a:t>
            </a:r>
          </a:p>
          <a:p>
            <a:r>
              <a:rPr lang="nl-NL" dirty="0"/>
              <a:t>Schriftelijke volmacht</a:t>
            </a:r>
          </a:p>
          <a:p>
            <a:r>
              <a:rPr lang="nl-NL" dirty="0" smtClean="0"/>
              <a:t>Loonbeslag</a:t>
            </a:r>
            <a:endParaRPr lang="nl-NL" dirty="0"/>
          </a:p>
          <a:p>
            <a:r>
              <a:rPr lang="nl-NL" dirty="0" smtClean="0"/>
              <a:t>Huisvestingskosten </a:t>
            </a:r>
          </a:p>
          <a:p>
            <a:pPr marL="0" indent="0">
              <a:buNone/>
            </a:pPr>
            <a:r>
              <a:rPr lang="nl-NL" dirty="0"/>
              <a:t> </a:t>
            </a:r>
            <a:r>
              <a:rPr lang="nl-NL" dirty="0" smtClean="0"/>
              <a:t>  - maximaal 25% (bruto) / huurovereenkomst</a:t>
            </a:r>
          </a:p>
          <a:p>
            <a:r>
              <a:rPr lang="nl-NL" dirty="0" smtClean="0"/>
              <a:t>Collectieve zorgverzekering</a:t>
            </a:r>
          </a:p>
          <a:p>
            <a:pPr marL="0" indent="0">
              <a:buNone/>
            </a:pPr>
            <a:r>
              <a:rPr lang="nl-NL" dirty="0"/>
              <a:t> </a:t>
            </a:r>
            <a:r>
              <a:rPr lang="nl-NL" dirty="0" smtClean="0"/>
              <a:t>  - maximaal € 1.280 (ca. € 107 per maand)</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816596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WAS - boetes</a:t>
            </a:r>
            <a:endParaRPr lang="nl-NL" dirty="0"/>
          </a:p>
        </p:txBody>
      </p:sp>
      <p:sp>
        <p:nvSpPr>
          <p:cNvPr id="3" name="Tijdelijke aanduiding voor inhoud 2"/>
          <p:cNvSpPr>
            <a:spLocks noGrp="1"/>
          </p:cNvSpPr>
          <p:nvPr>
            <p:ph idx="1"/>
          </p:nvPr>
        </p:nvSpPr>
        <p:spPr/>
        <p:txBody>
          <a:bodyPr/>
          <a:lstStyle/>
          <a:p>
            <a:r>
              <a:rPr lang="nl-NL" dirty="0" smtClean="0"/>
              <a:t>Uitbetaling minimumloon</a:t>
            </a:r>
          </a:p>
          <a:p>
            <a:pPr marL="0" indent="0">
              <a:buNone/>
            </a:pPr>
            <a:r>
              <a:rPr lang="nl-NL" dirty="0"/>
              <a:t> </a:t>
            </a:r>
            <a:r>
              <a:rPr lang="nl-NL" dirty="0" smtClean="0"/>
              <a:t>  - duur en hoogte onderbetaling</a:t>
            </a:r>
          </a:p>
          <a:p>
            <a:pPr marL="0" indent="0">
              <a:buNone/>
            </a:pPr>
            <a:r>
              <a:rPr lang="nl-NL" dirty="0"/>
              <a:t> </a:t>
            </a:r>
            <a:r>
              <a:rPr lang="nl-NL" dirty="0" smtClean="0"/>
              <a:t>  - herstelperiode</a:t>
            </a:r>
          </a:p>
          <a:p>
            <a:r>
              <a:rPr lang="nl-NL" dirty="0" smtClean="0"/>
              <a:t>Vakantietoeslag</a:t>
            </a:r>
          </a:p>
          <a:p>
            <a:pPr marL="0" indent="0">
              <a:buNone/>
            </a:pPr>
            <a:r>
              <a:rPr lang="nl-NL" dirty="0"/>
              <a:t> </a:t>
            </a:r>
            <a:r>
              <a:rPr lang="nl-NL" dirty="0" smtClean="0"/>
              <a:t>  - duur en hoogte onderbetaling</a:t>
            </a:r>
          </a:p>
          <a:p>
            <a:r>
              <a:rPr lang="nl-NL" dirty="0" smtClean="0"/>
              <a:t>Herhaling</a:t>
            </a:r>
          </a:p>
          <a:p>
            <a:r>
              <a:rPr lang="nl-NL" dirty="0" smtClean="0"/>
              <a:t>Dwangsom</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4017280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Wet tegemoetkomingen loondomein (2)</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Loonkosten Voordeel (LKV)</a:t>
            </a:r>
          </a:p>
          <a:p>
            <a:r>
              <a:rPr lang="nl-NL" dirty="0" smtClean="0"/>
              <a:t>1 januari 2018</a:t>
            </a:r>
          </a:p>
          <a:p>
            <a:r>
              <a:rPr lang="nl-NL" dirty="0" smtClean="0"/>
              <a:t>vervangt premiekorting</a:t>
            </a:r>
          </a:p>
          <a:p>
            <a:pPr marL="0" indent="0">
              <a:buNone/>
            </a:pPr>
            <a:r>
              <a:rPr lang="nl-NL" dirty="0"/>
              <a:t> </a:t>
            </a:r>
            <a:r>
              <a:rPr lang="nl-NL" dirty="0" smtClean="0"/>
              <a:t>  - lopende gevallen ‘opmaken’</a:t>
            </a:r>
          </a:p>
          <a:p>
            <a:r>
              <a:rPr lang="nl-NL" dirty="0" smtClean="0"/>
              <a:t>Maximaal € 6.000 (of € 2.000)</a:t>
            </a:r>
          </a:p>
          <a:p>
            <a:pPr marL="0" indent="0">
              <a:buNone/>
            </a:pPr>
            <a:r>
              <a:rPr lang="nl-NL" dirty="0"/>
              <a:t> </a:t>
            </a:r>
            <a:r>
              <a:rPr lang="nl-NL" dirty="0" smtClean="0"/>
              <a:t>  - € 3,05 (of € 1,01)</a:t>
            </a:r>
          </a:p>
          <a:p>
            <a:r>
              <a:rPr lang="nl-NL" dirty="0" smtClean="0"/>
              <a:t>Geen aanvraag, wel aangeven in loonaangifte</a:t>
            </a:r>
          </a:p>
          <a:p>
            <a:pPr marL="0" indent="0">
              <a:buNone/>
            </a:pPr>
            <a:r>
              <a:rPr lang="nl-NL" dirty="0"/>
              <a:t> </a:t>
            </a:r>
            <a:r>
              <a:rPr lang="nl-NL" dirty="0" smtClean="0"/>
              <a:t>  - doelgroepenverklaring</a:t>
            </a:r>
          </a:p>
          <a:p>
            <a:r>
              <a:rPr lang="nl-NL" dirty="0" smtClean="0"/>
              <a:t>Fotomomenten</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532593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Arbeidsongeschiktheid (2017)</a:t>
            </a:r>
            <a:endParaRPr lang="nl-NL" dirty="0"/>
          </a:p>
        </p:txBody>
      </p:sp>
      <p:sp>
        <p:nvSpPr>
          <p:cNvPr id="3" name="Tijdelijke aanduiding voor inhoud 2"/>
          <p:cNvSpPr>
            <a:spLocks noGrp="1"/>
          </p:cNvSpPr>
          <p:nvPr>
            <p:ph idx="1"/>
          </p:nvPr>
        </p:nvSpPr>
        <p:spPr>
          <a:xfrm>
            <a:off x="628649" y="1825625"/>
            <a:ext cx="8330293" cy="4351338"/>
          </a:xfrm>
        </p:spPr>
        <p:txBody>
          <a:bodyPr>
            <a:normAutofit/>
          </a:bodyPr>
          <a:lstStyle/>
          <a:p>
            <a:r>
              <a:rPr lang="nl-NL" dirty="0"/>
              <a:t>WGA-totaal (vervangt WGA-</a:t>
            </a:r>
            <a:r>
              <a:rPr lang="nl-NL" dirty="0" err="1"/>
              <a:t>flex</a:t>
            </a:r>
            <a:r>
              <a:rPr lang="nl-NL" dirty="0"/>
              <a:t> en WGA-vast)</a:t>
            </a:r>
          </a:p>
          <a:p>
            <a:endParaRPr lang="nl-NL" dirty="0" smtClean="0"/>
          </a:p>
          <a:p>
            <a:r>
              <a:rPr lang="nl-NL" dirty="0" smtClean="0"/>
              <a:t>ERD WGA</a:t>
            </a:r>
          </a:p>
          <a:p>
            <a:pPr marL="0" indent="0">
              <a:buNone/>
            </a:pPr>
            <a:r>
              <a:rPr lang="nl-NL" dirty="0" smtClean="0"/>
              <a:t>   - </a:t>
            </a:r>
            <a:r>
              <a:rPr lang="nl-NL" dirty="0"/>
              <a:t>niets doen is terug naar UWV</a:t>
            </a:r>
          </a:p>
          <a:p>
            <a:pPr marL="0" indent="0">
              <a:buNone/>
            </a:pPr>
            <a:r>
              <a:rPr lang="nl-NL" dirty="0"/>
              <a:t>   - nieuwe bankgarantie voor bestaande ERD (31/12/16)</a:t>
            </a:r>
          </a:p>
          <a:p>
            <a:pPr marL="0" indent="0">
              <a:buNone/>
            </a:pPr>
            <a:r>
              <a:rPr lang="nl-NL" dirty="0"/>
              <a:t>   - ERD </a:t>
            </a:r>
            <a:r>
              <a:rPr lang="nl-NL" dirty="0" smtClean="0"/>
              <a:t>WGA worden? </a:t>
            </a:r>
            <a:r>
              <a:rPr lang="nl-NL" dirty="0"/>
              <a:t>(31/3/17</a:t>
            </a:r>
            <a:r>
              <a:rPr lang="nl-NL" dirty="0" smtClean="0"/>
              <a:t>)</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585302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Arbeidsongeschiktheid (2018)</a:t>
            </a:r>
            <a:endParaRPr lang="nl-NL" dirty="0"/>
          </a:p>
        </p:txBody>
      </p:sp>
      <p:sp>
        <p:nvSpPr>
          <p:cNvPr id="3" name="Tijdelijke aanduiding voor inhoud 2"/>
          <p:cNvSpPr>
            <a:spLocks noGrp="1"/>
          </p:cNvSpPr>
          <p:nvPr>
            <p:ph idx="1"/>
          </p:nvPr>
        </p:nvSpPr>
        <p:spPr>
          <a:xfrm>
            <a:off x="628649" y="1825625"/>
            <a:ext cx="8330293" cy="4351338"/>
          </a:xfrm>
        </p:spPr>
        <p:txBody>
          <a:bodyPr>
            <a:normAutofit/>
          </a:bodyPr>
          <a:lstStyle/>
          <a:p>
            <a:r>
              <a:rPr lang="nl-NL" dirty="0" smtClean="0"/>
              <a:t>Voorstellen 2018</a:t>
            </a:r>
          </a:p>
          <a:p>
            <a:pPr marL="0" indent="0">
              <a:buNone/>
            </a:pPr>
            <a:r>
              <a:rPr lang="nl-NL" dirty="0"/>
              <a:t> </a:t>
            </a:r>
            <a:r>
              <a:rPr lang="nl-NL" dirty="0" smtClean="0"/>
              <a:t>  - </a:t>
            </a:r>
            <a:r>
              <a:rPr lang="nl-NL" dirty="0" err="1" smtClean="0"/>
              <a:t>reïntegratietraject</a:t>
            </a:r>
            <a:r>
              <a:rPr lang="nl-NL" dirty="0" smtClean="0"/>
              <a:t> niet alleen opstarten ter</a:t>
            </a:r>
          </a:p>
          <a:p>
            <a:pPr marL="0" indent="0">
              <a:buNone/>
            </a:pPr>
            <a:r>
              <a:rPr lang="nl-NL" dirty="0"/>
              <a:t> </a:t>
            </a:r>
            <a:r>
              <a:rPr lang="nl-NL" dirty="0" smtClean="0"/>
              <a:t>    voorkoming van 3</a:t>
            </a:r>
            <a:r>
              <a:rPr lang="nl-NL" baseline="30000" dirty="0" smtClean="0"/>
              <a:t>e</a:t>
            </a:r>
            <a:r>
              <a:rPr lang="nl-NL" dirty="0" smtClean="0"/>
              <a:t> </a:t>
            </a:r>
            <a:r>
              <a:rPr lang="nl-NL" dirty="0" err="1" smtClean="0"/>
              <a:t>jaarsloonsanctie</a:t>
            </a:r>
            <a:endParaRPr lang="nl-NL" dirty="0"/>
          </a:p>
          <a:p>
            <a:pPr marL="0" indent="0">
              <a:buNone/>
            </a:pPr>
            <a:r>
              <a:rPr lang="nl-NL" dirty="0" smtClean="0"/>
              <a:t>   - ook werkgevers vervroegde IVA-aanvraag indienen? </a:t>
            </a:r>
          </a:p>
          <a:p>
            <a:pPr marL="0" indent="0">
              <a:buNone/>
            </a:pPr>
            <a:r>
              <a:rPr lang="nl-NL" dirty="0" smtClean="0"/>
              <a:t>   - (einde) loondoorbetalingsverplichting 2</a:t>
            </a:r>
            <a:r>
              <a:rPr lang="nl-NL" baseline="30000" dirty="0" smtClean="0"/>
              <a:t>e</a:t>
            </a:r>
            <a:r>
              <a:rPr lang="nl-NL" dirty="0" smtClean="0"/>
              <a:t> jaar voor </a:t>
            </a:r>
          </a:p>
          <a:p>
            <a:pPr marL="0" indent="0">
              <a:buNone/>
            </a:pPr>
            <a:r>
              <a:rPr lang="nl-NL" dirty="0"/>
              <a:t> </a:t>
            </a:r>
            <a:r>
              <a:rPr lang="nl-NL" dirty="0" smtClean="0"/>
              <a:t>    kleinere werkgevers?</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933262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Flexibele arbeid</a:t>
            </a:r>
            <a:endParaRPr lang="nl-NL" dirty="0"/>
          </a:p>
        </p:txBody>
      </p:sp>
      <p:sp>
        <p:nvSpPr>
          <p:cNvPr id="3" name="Tijdelijke aanduiding voor tekst 2"/>
          <p:cNvSpPr>
            <a:spLocks noGrp="1"/>
          </p:cNvSpPr>
          <p:nvPr>
            <p:ph type="body" idx="1"/>
          </p:nvPr>
        </p:nvSpPr>
        <p:spPr/>
        <p:txBody>
          <a:bodyPr/>
          <a:lstStyle/>
          <a:p>
            <a:r>
              <a:rPr lang="nl-NL" dirty="0" smtClean="0"/>
              <a:t>ZZP-</a:t>
            </a:r>
            <a:r>
              <a:rPr lang="nl-NL" dirty="0" err="1" smtClean="0"/>
              <a:t>ers</a:t>
            </a:r>
            <a:r>
              <a:rPr lang="nl-NL" dirty="0" smtClean="0"/>
              <a:t>, </a:t>
            </a:r>
            <a:r>
              <a:rPr lang="nl-NL" dirty="0" err="1" smtClean="0"/>
              <a:t>payrolling</a:t>
            </a:r>
            <a:r>
              <a:rPr lang="nl-NL" dirty="0" smtClean="0"/>
              <a:t>, </a:t>
            </a:r>
            <a:r>
              <a:rPr lang="nl-NL" dirty="0" err="1" smtClean="0"/>
              <a:t>onderaanneming</a:t>
            </a:r>
            <a:r>
              <a:rPr lang="nl-NL" dirty="0" smtClean="0"/>
              <a:t>, oproepkrachten etc.</a:t>
            </a:r>
            <a:endParaRPr lang="nl-NL" dirty="0"/>
          </a:p>
        </p:txBody>
      </p:sp>
      <p:sp>
        <p:nvSpPr>
          <p:cNvPr id="5" name="Tijdelijke aanduiding voor voettekst 4"/>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057053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Onderwerpen</a:t>
            </a:r>
            <a:endParaRPr lang="nl-NL" dirty="0"/>
          </a:p>
        </p:txBody>
      </p:sp>
      <p:sp>
        <p:nvSpPr>
          <p:cNvPr id="3" name="Tijdelijke aanduiding voor inhoud 2"/>
          <p:cNvSpPr>
            <a:spLocks noGrp="1"/>
          </p:cNvSpPr>
          <p:nvPr>
            <p:ph idx="1"/>
          </p:nvPr>
        </p:nvSpPr>
        <p:spPr/>
        <p:txBody>
          <a:bodyPr/>
          <a:lstStyle/>
          <a:p>
            <a:r>
              <a:rPr lang="nl-NL" dirty="0" smtClean="0"/>
              <a:t>Problematiek</a:t>
            </a:r>
          </a:p>
          <a:p>
            <a:r>
              <a:rPr lang="nl-NL" dirty="0" smtClean="0"/>
              <a:t>Van VAR naar modelovereenkomst</a:t>
            </a:r>
          </a:p>
          <a:p>
            <a:r>
              <a:rPr lang="nl-NL" dirty="0" smtClean="0"/>
              <a:t>Modelovereenkomst in de praktijk</a:t>
            </a:r>
          </a:p>
          <a:p>
            <a:r>
              <a:rPr lang="nl-NL" dirty="0" smtClean="0"/>
              <a:t>Hoe verder?</a:t>
            </a:r>
          </a:p>
          <a:p>
            <a:r>
              <a:rPr lang="nl-NL" dirty="0" smtClean="0"/>
              <a:t>Overige arbeidsrelaties</a:t>
            </a:r>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227546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Problematiek</a:t>
            </a:r>
            <a:endParaRPr lang="nl-NL" dirty="0"/>
          </a:p>
        </p:txBody>
      </p:sp>
      <p:sp>
        <p:nvSpPr>
          <p:cNvPr id="3" name="Tijdelijke aanduiding voor inhoud 2"/>
          <p:cNvSpPr>
            <a:spLocks noGrp="1"/>
          </p:cNvSpPr>
          <p:nvPr>
            <p:ph idx="1"/>
          </p:nvPr>
        </p:nvSpPr>
        <p:spPr/>
        <p:txBody>
          <a:bodyPr/>
          <a:lstStyle/>
          <a:p>
            <a:r>
              <a:rPr lang="nl-NL" dirty="0" smtClean="0"/>
              <a:t>Invoering wet DBA </a:t>
            </a:r>
          </a:p>
          <a:p>
            <a:pPr marL="0" indent="0">
              <a:buNone/>
            </a:pPr>
            <a:r>
              <a:rPr lang="nl-NL" dirty="0"/>
              <a:t> </a:t>
            </a:r>
            <a:r>
              <a:rPr lang="nl-NL" dirty="0" smtClean="0"/>
              <a:t>  - VAR verdwijnt</a:t>
            </a:r>
          </a:p>
          <a:p>
            <a:pPr marL="0" indent="0">
              <a:buNone/>
            </a:pPr>
            <a:r>
              <a:rPr lang="nl-NL" dirty="0"/>
              <a:t> </a:t>
            </a:r>
            <a:r>
              <a:rPr lang="nl-NL" dirty="0" smtClean="0"/>
              <a:t>  - wet- en regelgeving blijft hetzelfde</a:t>
            </a:r>
          </a:p>
          <a:p>
            <a:r>
              <a:rPr lang="nl-NL" dirty="0" smtClean="0"/>
              <a:t>Gelijk speelveld</a:t>
            </a:r>
          </a:p>
          <a:p>
            <a:pPr marL="0" indent="0">
              <a:buNone/>
            </a:pPr>
            <a:r>
              <a:rPr lang="nl-NL" dirty="0" smtClean="0"/>
              <a:t>   - opdrachtgever en inhoudingsplicht</a:t>
            </a:r>
          </a:p>
          <a:p>
            <a:pPr marL="0" indent="0">
              <a:buNone/>
            </a:pPr>
            <a:r>
              <a:rPr lang="nl-NL" dirty="0"/>
              <a:t> </a:t>
            </a:r>
            <a:r>
              <a:rPr lang="nl-NL" dirty="0" smtClean="0"/>
              <a:t>  - opdrachtnemer en ondernemerschap</a:t>
            </a:r>
          </a:p>
          <a:p>
            <a:pPr marL="0" indent="0">
              <a:buNone/>
            </a:pPr>
            <a:r>
              <a:rPr lang="nl-NL" dirty="0"/>
              <a:t> </a:t>
            </a:r>
            <a:r>
              <a:rPr lang="nl-NL" dirty="0" smtClean="0"/>
              <a:t>  - oneerlijke concurrentie</a:t>
            </a:r>
            <a:endParaRPr lang="nl-NL" dirty="0"/>
          </a:p>
        </p:txBody>
      </p:sp>
      <p:sp>
        <p:nvSpPr>
          <p:cNvPr id="5" name="Tijdelijke aanduiding voor voettekst 4"/>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753716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Arbeidsrelaties</a:t>
            </a:r>
            <a:endParaRPr lang="nl-NL" dirty="0"/>
          </a:p>
        </p:txBody>
      </p:sp>
      <p:sp>
        <p:nvSpPr>
          <p:cNvPr id="3" name="Tijdelijke aanduiding voor inhoud 2"/>
          <p:cNvSpPr>
            <a:spLocks noGrp="1"/>
          </p:cNvSpPr>
          <p:nvPr>
            <p:ph idx="1"/>
          </p:nvPr>
        </p:nvSpPr>
        <p:spPr/>
        <p:txBody>
          <a:bodyPr>
            <a:normAutofit/>
          </a:bodyPr>
          <a:lstStyle/>
          <a:p>
            <a:r>
              <a:rPr lang="nl-NL" dirty="0" smtClean="0"/>
              <a:t>Dienstbetrekking</a:t>
            </a:r>
          </a:p>
          <a:p>
            <a:r>
              <a:rPr lang="nl-NL" dirty="0" smtClean="0"/>
              <a:t>Aanneming van werk</a:t>
            </a:r>
          </a:p>
          <a:p>
            <a:pPr marL="0" indent="0">
              <a:buNone/>
            </a:pPr>
            <a:r>
              <a:rPr lang="nl-NL" dirty="0"/>
              <a:t> </a:t>
            </a:r>
            <a:r>
              <a:rPr lang="nl-NL" dirty="0" smtClean="0"/>
              <a:t>  - stoffelijke aard </a:t>
            </a:r>
          </a:p>
          <a:p>
            <a:pPr marL="0" indent="0">
              <a:buNone/>
            </a:pPr>
            <a:r>
              <a:rPr lang="nl-NL" dirty="0"/>
              <a:t> </a:t>
            </a:r>
            <a:r>
              <a:rPr lang="nl-NL" dirty="0" smtClean="0"/>
              <a:t>  - resultaat (bedrag)</a:t>
            </a:r>
          </a:p>
          <a:p>
            <a:r>
              <a:rPr lang="nl-NL" dirty="0" smtClean="0"/>
              <a:t>Overeenkomst van opdracht</a:t>
            </a:r>
          </a:p>
          <a:p>
            <a:pPr marL="0" indent="0">
              <a:buNone/>
            </a:pPr>
            <a:r>
              <a:rPr lang="nl-NL" dirty="0"/>
              <a:t> </a:t>
            </a:r>
            <a:r>
              <a:rPr lang="nl-NL" dirty="0" smtClean="0"/>
              <a:t>  - inspanning (uren)</a:t>
            </a:r>
          </a:p>
          <a:p>
            <a:pPr marL="0" indent="0">
              <a:buNone/>
            </a:pPr>
            <a:endParaRPr lang="nl-NL" dirty="0"/>
          </a:p>
          <a:p>
            <a:pPr marL="0" indent="0">
              <a:buNone/>
            </a:pPr>
            <a:r>
              <a:rPr lang="nl-NL" dirty="0" smtClean="0"/>
              <a:t>NIET ZELF KIEZEN / BEPALEN !!!</a:t>
            </a:r>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820240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Dienstbetrekking</a:t>
            </a:r>
            <a:endParaRPr lang="nl-NL" dirty="0"/>
          </a:p>
        </p:txBody>
      </p:sp>
      <p:sp>
        <p:nvSpPr>
          <p:cNvPr id="3" name="Tijdelijke aanduiding voor inhoud 2"/>
          <p:cNvSpPr>
            <a:spLocks noGrp="1"/>
          </p:cNvSpPr>
          <p:nvPr>
            <p:ph idx="1"/>
          </p:nvPr>
        </p:nvSpPr>
        <p:spPr/>
        <p:txBody>
          <a:bodyPr>
            <a:normAutofit/>
          </a:bodyPr>
          <a:lstStyle/>
          <a:p>
            <a:r>
              <a:rPr lang="nl-NL" dirty="0" smtClean="0"/>
              <a:t>Echte dienstbetrekking</a:t>
            </a:r>
          </a:p>
          <a:p>
            <a:pPr marL="0" indent="0">
              <a:buNone/>
            </a:pPr>
            <a:r>
              <a:rPr lang="nl-NL" dirty="0"/>
              <a:t> </a:t>
            </a:r>
            <a:r>
              <a:rPr lang="nl-NL" dirty="0" smtClean="0"/>
              <a:t>  - loon, persoonlijke arbeid en gezag</a:t>
            </a:r>
          </a:p>
          <a:p>
            <a:r>
              <a:rPr lang="nl-NL" dirty="0" smtClean="0"/>
              <a:t>Fictieve dienstbetrekking</a:t>
            </a:r>
          </a:p>
          <a:p>
            <a:pPr marL="0" indent="0">
              <a:buNone/>
            </a:pPr>
            <a:r>
              <a:rPr lang="nl-NL" dirty="0"/>
              <a:t> </a:t>
            </a:r>
            <a:r>
              <a:rPr lang="nl-NL" dirty="0" smtClean="0"/>
              <a:t>  - aanneming van werk</a:t>
            </a:r>
          </a:p>
          <a:p>
            <a:pPr marL="0" indent="0">
              <a:buNone/>
            </a:pPr>
            <a:r>
              <a:rPr lang="nl-NL" dirty="0"/>
              <a:t> </a:t>
            </a:r>
            <a:r>
              <a:rPr lang="nl-NL" dirty="0" smtClean="0"/>
              <a:t>  - thuiswerker / gelijkgestelde</a:t>
            </a:r>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3290438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lstStyle/>
          <a:p>
            <a:pPr>
              <a:buFontTx/>
              <a:buChar char="-"/>
            </a:pPr>
            <a:r>
              <a:rPr lang="nl-NL" dirty="0" smtClean="0"/>
              <a:t>Wijzigingen 2017 ev. en overige actualiteiten</a:t>
            </a:r>
          </a:p>
          <a:p>
            <a:pPr>
              <a:buFontTx/>
              <a:buChar char="-"/>
            </a:pPr>
            <a:r>
              <a:rPr lang="nl-NL" dirty="0" smtClean="0"/>
              <a:t>Flexibele arbeidsrelaties</a:t>
            </a:r>
          </a:p>
          <a:p>
            <a:pPr>
              <a:buFontTx/>
              <a:buChar char="-"/>
            </a:pPr>
            <a:r>
              <a:rPr lang="nl-NL" dirty="0" smtClean="0"/>
              <a:t>Actualiteiten WWZ</a:t>
            </a:r>
          </a:p>
          <a:p>
            <a:pPr>
              <a:buFontTx/>
              <a:buChar char="-"/>
            </a:pPr>
            <a:r>
              <a:rPr lang="nl-NL" dirty="0" smtClean="0"/>
              <a:t>Werkkostenregeling</a:t>
            </a:r>
            <a:endParaRPr lang="nl-NL" dirty="0"/>
          </a:p>
          <a:p>
            <a:pPr>
              <a:buFontTx/>
              <a:buChar char="-"/>
            </a:pPr>
            <a:endParaRPr lang="nl-NL" dirty="0" smtClean="0"/>
          </a:p>
          <a:p>
            <a:pPr marL="0" indent="0">
              <a:buNone/>
            </a:pPr>
            <a:endParaRPr lang="nl-NL" dirty="0" smtClean="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401271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Afschaffing VAR</a:t>
            </a:r>
            <a:endParaRPr lang="nl-NL" dirty="0"/>
          </a:p>
        </p:txBody>
      </p:sp>
      <p:sp>
        <p:nvSpPr>
          <p:cNvPr id="3" name="Tijdelijke aanduiding voor inhoud 2"/>
          <p:cNvSpPr>
            <a:spLocks noGrp="1"/>
          </p:cNvSpPr>
          <p:nvPr>
            <p:ph idx="1"/>
          </p:nvPr>
        </p:nvSpPr>
        <p:spPr/>
        <p:txBody>
          <a:bodyPr/>
          <a:lstStyle/>
          <a:p>
            <a:r>
              <a:rPr lang="nl-NL" dirty="0" smtClean="0"/>
              <a:t>1 mei 2016</a:t>
            </a:r>
          </a:p>
          <a:p>
            <a:r>
              <a:rPr lang="nl-NL" dirty="0" smtClean="0"/>
              <a:t>4 soorten VAR</a:t>
            </a:r>
          </a:p>
          <a:p>
            <a:pPr marL="0" indent="0">
              <a:buNone/>
            </a:pPr>
            <a:r>
              <a:rPr lang="nl-NL" dirty="0"/>
              <a:t> </a:t>
            </a:r>
            <a:r>
              <a:rPr lang="nl-NL" dirty="0" smtClean="0"/>
              <a:t>  - wel/niet vrijwaring  (WUO/DGA </a:t>
            </a:r>
            <a:r>
              <a:rPr lang="nl-NL" dirty="0" err="1" smtClean="0"/>
              <a:t>vs</a:t>
            </a:r>
            <a:r>
              <a:rPr lang="nl-NL" dirty="0" smtClean="0"/>
              <a:t> ROW/Loon)</a:t>
            </a:r>
          </a:p>
          <a:p>
            <a:r>
              <a:rPr lang="nl-NL" dirty="0" smtClean="0"/>
              <a:t>Voorwaarden</a:t>
            </a:r>
          </a:p>
          <a:p>
            <a:pPr marL="0" indent="0">
              <a:buNone/>
            </a:pPr>
            <a:r>
              <a:rPr lang="nl-NL" dirty="0"/>
              <a:t> </a:t>
            </a:r>
            <a:r>
              <a:rPr lang="nl-NL" dirty="0" smtClean="0"/>
              <a:t>  - ‘juiste’ werkzaamheden en geldigheidsduur</a:t>
            </a:r>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2429022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Modelovereenkomsten</a:t>
            </a:r>
            <a:endParaRPr lang="nl-NL" dirty="0"/>
          </a:p>
        </p:txBody>
      </p:sp>
      <p:sp>
        <p:nvSpPr>
          <p:cNvPr id="3" name="Tijdelijke aanduiding voor inhoud 2"/>
          <p:cNvSpPr>
            <a:spLocks noGrp="1"/>
          </p:cNvSpPr>
          <p:nvPr>
            <p:ph idx="1"/>
          </p:nvPr>
        </p:nvSpPr>
        <p:spPr/>
        <p:txBody>
          <a:bodyPr/>
          <a:lstStyle/>
          <a:p>
            <a:r>
              <a:rPr lang="nl-NL" dirty="0" smtClean="0"/>
              <a:t>5 jaar vrijwaring, mits werkzaamheden ‘gelijk’</a:t>
            </a:r>
          </a:p>
          <a:p>
            <a:r>
              <a:rPr lang="nl-NL" dirty="0" smtClean="0"/>
              <a:t>Voorbeeldovereenkomsten site Belastingdienst</a:t>
            </a:r>
          </a:p>
          <a:p>
            <a:r>
              <a:rPr lang="nl-NL" dirty="0" smtClean="0"/>
              <a:t>Voorleggen niet verplicht, maar …..</a:t>
            </a:r>
          </a:p>
          <a:p>
            <a:r>
              <a:rPr lang="nl-NL" dirty="0" smtClean="0"/>
              <a:t>Transitieperiode tot 1 mei 2017 verlengd naar 1 januari 2018</a:t>
            </a:r>
          </a:p>
          <a:p>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979704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normAutofit lnSpcReduction="10000"/>
          </a:bodyPr>
          <a:lstStyle/>
          <a:p>
            <a:r>
              <a:rPr lang="nl-NL" dirty="0"/>
              <a:t>A</a:t>
            </a:r>
            <a:r>
              <a:rPr lang="nl-NL" dirty="0" smtClean="0"/>
              <a:t>anneming van werk / overeenkomst van opdracht</a:t>
            </a:r>
          </a:p>
          <a:p>
            <a:r>
              <a:rPr lang="nl-NL" dirty="0" smtClean="0"/>
              <a:t>Loon</a:t>
            </a:r>
          </a:p>
          <a:p>
            <a:pPr marL="0" indent="0">
              <a:buNone/>
            </a:pPr>
            <a:r>
              <a:rPr lang="nl-NL" dirty="0"/>
              <a:t> </a:t>
            </a:r>
            <a:r>
              <a:rPr lang="nl-NL" dirty="0" smtClean="0"/>
              <a:t>  - no cure, no </a:t>
            </a:r>
            <a:r>
              <a:rPr lang="nl-NL" dirty="0" err="1" smtClean="0"/>
              <a:t>pay</a:t>
            </a:r>
            <a:r>
              <a:rPr lang="nl-NL" dirty="0" smtClean="0"/>
              <a:t>?</a:t>
            </a:r>
          </a:p>
          <a:p>
            <a:pPr marL="0" indent="0">
              <a:buNone/>
            </a:pPr>
            <a:r>
              <a:rPr lang="nl-NL" dirty="0"/>
              <a:t> </a:t>
            </a:r>
            <a:r>
              <a:rPr lang="nl-NL" dirty="0" smtClean="0"/>
              <a:t>  - vermoeden van loon</a:t>
            </a:r>
          </a:p>
          <a:p>
            <a:r>
              <a:rPr lang="nl-NL" dirty="0" smtClean="0"/>
              <a:t>Geen werkgeversgezag</a:t>
            </a:r>
          </a:p>
          <a:p>
            <a:pPr marL="0" indent="0">
              <a:buNone/>
            </a:pPr>
            <a:r>
              <a:rPr lang="nl-NL" dirty="0" smtClean="0"/>
              <a:t>   - wel ‘wat’, maar niet ‘hoe’</a:t>
            </a:r>
          </a:p>
          <a:p>
            <a:pPr marL="0" indent="0">
              <a:buNone/>
            </a:pPr>
            <a:r>
              <a:rPr lang="nl-NL" dirty="0"/>
              <a:t> </a:t>
            </a:r>
            <a:r>
              <a:rPr lang="nl-NL" dirty="0" smtClean="0"/>
              <a:t>  - werk voor derden</a:t>
            </a:r>
          </a:p>
          <a:p>
            <a:r>
              <a:rPr lang="nl-NL" dirty="0" smtClean="0"/>
              <a:t>Vrije vervanging</a:t>
            </a:r>
          </a:p>
          <a:p>
            <a:pPr marL="0" indent="0">
              <a:buNone/>
            </a:pPr>
            <a:r>
              <a:rPr lang="nl-NL" dirty="0" smtClean="0"/>
              <a:t>   - invloed opdrachtgever?</a:t>
            </a:r>
          </a:p>
          <a:p>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242466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Praktijk</a:t>
            </a:r>
            <a:endParaRPr lang="nl-NL" dirty="0"/>
          </a:p>
        </p:txBody>
      </p:sp>
      <p:sp>
        <p:nvSpPr>
          <p:cNvPr id="3" name="Tijdelijke aanduiding voor inhoud 2"/>
          <p:cNvSpPr>
            <a:spLocks noGrp="1"/>
          </p:cNvSpPr>
          <p:nvPr>
            <p:ph idx="1"/>
          </p:nvPr>
        </p:nvSpPr>
        <p:spPr/>
        <p:txBody>
          <a:bodyPr/>
          <a:lstStyle/>
          <a:p>
            <a:r>
              <a:rPr lang="nl-NL" dirty="0"/>
              <a:t>Rechtsvorm ZZP-er van belang</a:t>
            </a:r>
            <a:r>
              <a:rPr lang="nl-NL" dirty="0" smtClean="0"/>
              <a:t>?</a:t>
            </a:r>
          </a:p>
          <a:p>
            <a:r>
              <a:rPr lang="nl-NL" dirty="0" smtClean="0"/>
              <a:t>Tussenkomst en bemiddeling</a:t>
            </a:r>
          </a:p>
          <a:p>
            <a:r>
              <a:rPr lang="nl-NL" dirty="0" smtClean="0"/>
              <a:t>Arbeidsrelatie met ex-werkgever</a:t>
            </a:r>
          </a:p>
          <a:p>
            <a:r>
              <a:rPr lang="nl-NL" dirty="0" smtClean="0"/>
              <a:t>Eigen spullen meenemen? Investeringen doen?</a:t>
            </a:r>
          </a:p>
          <a:p>
            <a:r>
              <a:rPr lang="nl-NL" dirty="0" smtClean="0"/>
              <a:t>Naheffing </a:t>
            </a:r>
            <a:r>
              <a:rPr lang="nl-NL" dirty="0"/>
              <a:t>verhalen op opdrachtnemer?</a:t>
            </a:r>
          </a:p>
          <a:p>
            <a:endParaRPr lang="nl-NL" dirty="0" smtClean="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1911674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Voortgangsrapportages DBA</a:t>
            </a:r>
            <a:endParaRPr lang="nl-NL" dirty="0"/>
          </a:p>
        </p:txBody>
      </p:sp>
      <p:sp>
        <p:nvSpPr>
          <p:cNvPr id="3" name="Tijdelijke aanduiding voor inhoud 2"/>
          <p:cNvSpPr>
            <a:spLocks noGrp="1"/>
          </p:cNvSpPr>
          <p:nvPr>
            <p:ph idx="1"/>
          </p:nvPr>
        </p:nvSpPr>
        <p:spPr>
          <a:xfrm>
            <a:off x="628649" y="1825625"/>
            <a:ext cx="8156121" cy="4351338"/>
          </a:xfrm>
        </p:spPr>
        <p:txBody>
          <a:bodyPr>
            <a:normAutofit/>
          </a:bodyPr>
          <a:lstStyle/>
          <a:p>
            <a:r>
              <a:rPr lang="nl-NL" dirty="0" smtClean="0"/>
              <a:t>Kengetallen beoordeling</a:t>
            </a:r>
          </a:p>
          <a:p>
            <a:r>
              <a:rPr lang="nl-NL" dirty="0" smtClean="0"/>
              <a:t>Aanpassing ‘vrije vervanging’ en ‘gezagsverhouding’</a:t>
            </a:r>
          </a:p>
          <a:p>
            <a:r>
              <a:rPr lang="nl-NL" dirty="0" smtClean="0"/>
              <a:t>Handhaving vanaf 1 januari 2018</a:t>
            </a:r>
          </a:p>
          <a:p>
            <a:pPr marL="0" indent="0">
              <a:buNone/>
            </a:pPr>
            <a:r>
              <a:rPr lang="nl-NL" dirty="0" smtClean="0"/>
              <a:t>   - </a:t>
            </a:r>
            <a:r>
              <a:rPr lang="nl-NL" dirty="0" err="1" smtClean="0"/>
              <a:t>kwaadwillenden</a:t>
            </a:r>
            <a:r>
              <a:rPr lang="nl-NL" dirty="0" smtClean="0"/>
              <a:t> vanaf 1 juli 2017</a:t>
            </a:r>
          </a:p>
          <a:p>
            <a:endParaRPr lang="nl-NL" dirty="0" smtClean="0"/>
          </a:p>
        </p:txBody>
      </p:sp>
      <p:sp>
        <p:nvSpPr>
          <p:cNvPr id="5" name="Tijdelijke aanduiding voor voettekst 4"/>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434941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Alternatieven voor ZZP-</a:t>
            </a:r>
            <a:r>
              <a:rPr lang="nl-NL" dirty="0" err="1" smtClean="0"/>
              <a:t>ers</a:t>
            </a:r>
            <a:endParaRPr lang="nl-NL" dirty="0"/>
          </a:p>
        </p:txBody>
      </p:sp>
      <p:sp>
        <p:nvSpPr>
          <p:cNvPr id="3" name="Tijdelijke aanduiding voor inhoud 2"/>
          <p:cNvSpPr>
            <a:spLocks noGrp="1"/>
          </p:cNvSpPr>
          <p:nvPr>
            <p:ph idx="1"/>
          </p:nvPr>
        </p:nvSpPr>
        <p:spPr/>
        <p:txBody>
          <a:bodyPr/>
          <a:lstStyle/>
          <a:p>
            <a:r>
              <a:rPr lang="nl-NL" dirty="0" smtClean="0"/>
              <a:t>Declarabele Uren BV</a:t>
            </a:r>
          </a:p>
          <a:p>
            <a:r>
              <a:rPr lang="nl-NL" dirty="0" smtClean="0"/>
              <a:t>Inlenen</a:t>
            </a:r>
          </a:p>
          <a:p>
            <a:r>
              <a:rPr lang="nl-NL" dirty="0" err="1" smtClean="0"/>
              <a:t>Onderaanneming</a:t>
            </a:r>
            <a:endParaRPr lang="nl-NL" dirty="0" smtClean="0"/>
          </a:p>
          <a:p>
            <a:r>
              <a:rPr lang="nl-NL" dirty="0" smtClean="0"/>
              <a:t>Oproepkracht</a:t>
            </a:r>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3348835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Declarabele Uren BV / ZZP BV</a:t>
            </a:r>
            <a:endParaRPr lang="nl-NL" dirty="0"/>
          </a:p>
        </p:txBody>
      </p:sp>
      <p:sp>
        <p:nvSpPr>
          <p:cNvPr id="3" name="Tijdelijke aanduiding voor inhoud 2"/>
          <p:cNvSpPr>
            <a:spLocks noGrp="1"/>
          </p:cNvSpPr>
          <p:nvPr>
            <p:ph idx="1"/>
          </p:nvPr>
        </p:nvSpPr>
        <p:spPr>
          <a:xfrm>
            <a:off x="628649" y="1825625"/>
            <a:ext cx="8319407" cy="4351338"/>
          </a:xfrm>
        </p:spPr>
        <p:txBody>
          <a:bodyPr>
            <a:normAutofit fontScale="92500" lnSpcReduction="20000"/>
          </a:bodyPr>
          <a:lstStyle/>
          <a:p>
            <a:r>
              <a:rPr lang="nl-NL" dirty="0" smtClean="0"/>
              <a:t>Eigenlijk echte dienstbetrekking</a:t>
            </a:r>
          </a:p>
          <a:p>
            <a:pPr marL="0" indent="0">
              <a:buNone/>
            </a:pPr>
            <a:r>
              <a:rPr lang="nl-NL" dirty="0"/>
              <a:t> </a:t>
            </a:r>
            <a:r>
              <a:rPr lang="nl-NL" dirty="0" smtClean="0"/>
              <a:t>  - partijen willen geen (gevolgen van) dienstbetrekking</a:t>
            </a:r>
          </a:p>
          <a:p>
            <a:r>
              <a:rPr lang="nl-NL" dirty="0" smtClean="0"/>
              <a:t>BV met speciale statuten</a:t>
            </a:r>
          </a:p>
          <a:p>
            <a:pPr marL="0" indent="0">
              <a:buNone/>
            </a:pPr>
            <a:r>
              <a:rPr lang="nl-NL" dirty="0"/>
              <a:t> </a:t>
            </a:r>
            <a:r>
              <a:rPr lang="nl-NL" dirty="0" smtClean="0"/>
              <a:t>  - meerdere aandeelhouders (</a:t>
            </a:r>
            <a:r>
              <a:rPr lang="nl-NL" dirty="0" err="1" smtClean="0"/>
              <a:t>ZZP-er+onafhankelijke</a:t>
            </a:r>
            <a:r>
              <a:rPr lang="nl-NL" dirty="0" smtClean="0"/>
              <a:t> derde)</a:t>
            </a:r>
          </a:p>
          <a:p>
            <a:r>
              <a:rPr lang="nl-NL" dirty="0" smtClean="0"/>
              <a:t>Winst- en stemrecht</a:t>
            </a:r>
          </a:p>
          <a:p>
            <a:pPr marL="0" indent="0">
              <a:buNone/>
            </a:pPr>
            <a:r>
              <a:rPr lang="nl-NL" dirty="0"/>
              <a:t> </a:t>
            </a:r>
            <a:r>
              <a:rPr lang="nl-NL" dirty="0" smtClean="0"/>
              <a:t>  - ZZP-er bepaalt, maar ….. ‘goed huisvader’ </a:t>
            </a:r>
          </a:p>
          <a:p>
            <a:r>
              <a:rPr lang="nl-NL" dirty="0" smtClean="0"/>
              <a:t>Inhoudingsplicht en SV-plicht</a:t>
            </a:r>
          </a:p>
          <a:p>
            <a:r>
              <a:rPr lang="nl-NL" dirty="0" smtClean="0"/>
              <a:t>Kosten</a:t>
            </a:r>
          </a:p>
          <a:p>
            <a:pPr marL="0" indent="0">
              <a:buNone/>
            </a:pPr>
            <a:r>
              <a:rPr lang="nl-NL" dirty="0"/>
              <a:t> </a:t>
            </a:r>
            <a:r>
              <a:rPr lang="nl-NL" dirty="0" smtClean="0"/>
              <a:t>  - notaris, accountant, aanbieder?</a:t>
            </a:r>
          </a:p>
          <a:p>
            <a:r>
              <a:rPr lang="nl-NL" dirty="0" smtClean="0"/>
              <a:t>Interessant?</a:t>
            </a:r>
            <a:endParaRPr lang="nl-NL" dirty="0"/>
          </a:p>
        </p:txBody>
      </p:sp>
      <p:sp>
        <p:nvSpPr>
          <p:cNvPr id="5" name="Tijdelijke aanduiding voor voettekst 4"/>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49183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Inlenen</a:t>
            </a:r>
            <a:endParaRPr lang="nl-NL" dirty="0"/>
          </a:p>
        </p:txBody>
      </p:sp>
      <p:sp>
        <p:nvSpPr>
          <p:cNvPr id="3" name="Tijdelijke aanduiding voor inhoud 2"/>
          <p:cNvSpPr>
            <a:spLocks noGrp="1"/>
          </p:cNvSpPr>
          <p:nvPr>
            <p:ph idx="1"/>
          </p:nvPr>
        </p:nvSpPr>
        <p:spPr/>
        <p:txBody>
          <a:bodyPr/>
          <a:lstStyle/>
          <a:p>
            <a:r>
              <a:rPr lang="nl-NL" dirty="0" smtClean="0"/>
              <a:t>Detacheren, uitzenden en </a:t>
            </a:r>
            <a:r>
              <a:rPr lang="nl-NL" dirty="0" err="1" smtClean="0"/>
              <a:t>payrolling</a:t>
            </a:r>
            <a:endParaRPr lang="nl-NL" dirty="0" smtClean="0"/>
          </a:p>
          <a:p>
            <a:r>
              <a:rPr lang="nl-NL" dirty="0" smtClean="0"/>
              <a:t>Uitzendovereenkomst en uitzendbeding</a:t>
            </a:r>
          </a:p>
          <a:p>
            <a:r>
              <a:rPr lang="nl-NL" dirty="0" smtClean="0"/>
              <a:t>Inlenersbeloning</a:t>
            </a:r>
          </a:p>
          <a:p>
            <a:r>
              <a:rPr lang="nl-NL" dirty="0" smtClean="0"/>
              <a:t>Inlenersaansprakelijkheid</a:t>
            </a:r>
          </a:p>
          <a:p>
            <a:r>
              <a:rPr lang="nl-NL" dirty="0" smtClean="0"/>
              <a:t>Inlenen bij collega</a:t>
            </a:r>
          </a:p>
          <a:p>
            <a:pPr marL="0" indent="0">
              <a:buNone/>
            </a:pPr>
            <a:r>
              <a:rPr lang="nl-NL" dirty="0"/>
              <a:t> </a:t>
            </a:r>
            <a:r>
              <a:rPr lang="nl-NL" dirty="0" smtClean="0"/>
              <a:t>  - WAADI / KvK</a:t>
            </a:r>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1351721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Onderaanneming</a:t>
            </a:r>
            <a:endParaRPr lang="nl-NL" dirty="0"/>
          </a:p>
        </p:txBody>
      </p:sp>
      <p:sp>
        <p:nvSpPr>
          <p:cNvPr id="3" name="Tijdelijke aanduiding voor inhoud 2"/>
          <p:cNvSpPr>
            <a:spLocks noGrp="1"/>
          </p:cNvSpPr>
          <p:nvPr>
            <p:ph idx="1"/>
          </p:nvPr>
        </p:nvSpPr>
        <p:spPr/>
        <p:txBody>
          <a:bodyPr/>
          <a:lstStyle/>
          <a:p>
            <a:r>
              <a:rPr lang="nl-NL" dirty="0" smtClean="0"/>
              <a:t>Ketenaansprakelijkheid loonheffingen</a:t>
            </a:r>
          </a:p>
          <a:p>
            <a:pPr marL="0" indent="0">
              <a:buNone/>
            </a:pPr>
            <a:r>
              <a:rPr lang="nl-NL" dirty="0"/>
              <a:t> </a:t>
            </a:r>
            <a:r>
              <a:rPr lang="nl-NL" dirty="0" smtClean="0"/>
              <a:t>  - G-rekening</a:t>
            </a:r>
          </a:p>
          <a:p>
            <a:r>
              <a:rPr lang="nl-NL" dirty="0" smtClean="0"/>
              <a:t>Wet aanpak schijnconstructies</a:t>
            </a:r>
          </a:p>
          <a:p>
            <a:pPr marL="0" indent="0">
              <a:buNone/>
            </a:pPr>
            <a:r>
              <a:rPr lang="nl-NL" dirty="0" smtClean="0"/>
              <a:t>   - ketenaansprakelijkheid loon</a:t>
            </a:r>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31085244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Oproepkracht</a:t>
            </a:r>
            <a:endParaRPr lang="nl-NL" dirty="0"/>
          </a:p>
        </p:txBody>
      </p:sp>
      <p:sp>
        <p:nvSpPr>
          <p:cNvPr id="3" name="Tijdelijke aanduiding voor inhoud 2"/>
          <p:cNvSpPr>
            <a:spLocks noGrp="1"/>
          </p:cNvSpPr>
          <p:nvPr>
            <p:ph idx="1"/>
          </p:nvPr>
        </p:nvSpPr>
        <p:spPr/>
        <p:txBody>
          <a:bodyPr/>
          <a:lstStyle/>
          <a:p>
            <a:r>
              <a:rPr lang="nl-NL" dirty="0" smtClean="0"/>
              <a:t>Onduidelijk of en hoeveel arbeid</a:t>
            </a:r>
          </a:p>
          <a:p>
            <a:r>
              <a:rPr lang="nl-NL" dirty="0" smtClean="0"/>
              <a:t>Tijdelijk of vast</a:t>
            </a:r>
          </a:p>
          <a:p>
            <a:r>
              <a:rPr lang="nl-NL" dirty="0" smtClean="0"/>
              <a:t>Rechtsvermoeden</a:t>
            </a:r>
          </a:p>
          <a:p>
            <a:pPr marL="0" indent="0">
              <a:buNone/>
            </a:pPr>
            <a:r>
              <a:rPr lang="nl-NL" dirty="0"/>
              <a:t> </a:t>
            </a:r>
            <a:r>
              <a:rPr lang="nl-NL" dirty="0" smtClean="0"/>
              <a:t>  - 3 maanden, evt. uitsluiting gedurende 6 maanden</a:t>
            </a:r>
          </a:p>
          <a:p>
            <a:r>
              <a:rPr lang="nl-NL" dirty="0" smtClean="0"/>
              <a:t>Min-</a:t>
            </a:r>
            <a:r>
              <a:rPr lang="nl-NL" dirty="0" err="1" smtClean="0"/>
              <a:t>maxcontract</a:t>
            </a:r>
            <a:endParaRPr lang="nl-NL" dirty="0"/>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Tree>
    <p:extLst>
      <p:ext uri="{BB962C8B-B14F-4D97-AF65-F5344CB8AC3E}">
        <p14:creationId xmlns:p14="http://schemas.microsoft.com/office/powerpoint/2010/main" val="2099690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Wijzigingen 2017 ev.</a:t>
            </a:r>
            <a:endParaRPr lang="nl-NL" dirty="0"/>
          </a:p>
        </p:txBody>
      </p:sp>
      <p:sp>
        <p:nvSpPr>
          <p:cNvPr id="3" name="Ondertitel 2"/>
          <p:cNvSpPr>
            <a:spLocks noGrp="1"/>
          </p:cNvSpPr>
          <p:nvPr>
            <p:ph type="subTitle" idx="1"/>
          </p:nvPr>
        </p:nvSpPr>
        <p:spPr/>
        <p:txBody>
          <a:bodyPr/>
          <a:lstStyle/>
          <a:p>
            <a:r>
              <a:rPr lang="nl-NL" dirty="0" smtClean="0"/>
              <a:t>En wat is op dit moment nog meer actueel?</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95167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Wet Werk &amp; Zekerheid</a:t>
            </a:r>
            <a:endParaRPr lang="nl-NL" dirty="0"/>
          </a:p>
        </p:txBody>
      </p:sp>
      <p:sp>
        <p:nvSpPr>
          <p:cNvPr id="5" name="Tijdelijke aanduiding voor tekst 4"/>
          <p:cNvSpPr>
            <a:spLocks noGrp="1"/>
          </p:cNvSpPr>
          <p:nvPr>
            <p:ph type="body" idx="1"/>
          </p:nvPr>
        </p:nvSpPr>
        <p:spPr/>
        <p:txBody>
          <a:bodyPr/>
          <a:lstStyle/>
          <a:p>
            <a:r>
              <a:rPr lang="nl-NL" dirty="0" smtClean="0"/>
              <a:t>Evaluatie en ontwikkelingen</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56488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Onderwerpen</a:t>
            </a:r>
            <a:endParaRPr lang="nl-NL" dirty="0"/>
          </a:p>
        </p:txBody>
      </p:sp>
      <p:sp>
        <p:nvSpPr>
          <p:cNvPr id="3" name="Tijdelijke aanduiding voor inhoud 2"/>
          <p:cNvSpPr>
            <a:spLocks noGrp="1"/>
          </p:cNvSpPr>
          <p:nvPr>
            <p:ph idx="1"/>
          </p:nvPr>
        </p:nvSpPr>
        <p:spPr/>
        <p:txBody>
          <a:bodyPr/>
          <a:lstStyle/>
          <a:p>
            <a:r>
              <a:rPr lang="nl-NL" dirty="0" smtClean="0"/>
              <a:t>Contractketen</a:t>
            </a:r>
          </a:p>
          <a:p>
            <a:r>
              <a:rPr lang="nl-NL" dirty="0" smtClean="0"/>
              <a:t>Transitievergoeding</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026415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Contractketen</a:t>
            </a:r>
            <a:endParaRPr lang="nl-NL" dirty="0"/>
          </a:p>
        </p:txBody>
      </p:sp>
      <p:sp>
        <p:nvSpPr>
          <p:cNvPr id="3" name="Tijdelijke aanduiding voor inhoud 2"/>
          <p:cNvSpPr>
            <a:spLocks noGrp="1"/>
          </p:cNvSpPr>
          <p:nvPr>
            <p:ph idx="1"/>
          </p:nvPr>
        </p:nvSpPr>
        <p:spPr/>
        <p:txBody>
          <a:bodyPr/>
          <a:lstStyle/>
          <a:p>
            <a:r>
              <a:rPr lang="nl-NL" dirty="0" smtClean="0"/>
              <a:t>3 – 2 – 6</a:t>
            </a:r>
          </a:p>
          <a:p>
            <a:r>
              <a:rPr lang="nl-NL" dirty="0" smtClean="0"/>
              <a:t>Tussenpoos 3 maanden (weer) mogelijk</a:t>
            </a:r>
          </a:p>
          <a:p>
            <a:pPr marL="0" indent="0">
              <a:buNone/>
            </a:pPr>
            <a:r>
              <a:rPr lang="nl-NL" dirty="0"/>
              <a:t> </a:t>
            </a:r>
            <a:r>
              <a:rPr lang="nl-NL" dirty="0" smtClean="0"/>
              <a:t>  - Uitzondering seizoensarbeid</a:t>
            </a:r>
          </a:p>
          <a:p>
            <a:pPr marL="0" indent="0">
              <a:buNone/>
            </a:pPr>
            <a:r>
              <a:rPr lang="nl-NL" dirty="0"/>
              <a:t>	</a:t>
            </a:r>
            <a:r>
              <a:rPr lang="nl-NL" dirty="0" smtClean="0"/>
              <a:t>* in cao opnemen</a:t>
            </a:r>
          </a:p>
          <a:p>
            <a:pPr marL="0" indent="0">
              <a:buNone/>
            </a:pPr>
            <a:r>
              <a:rPr lang="nl-NL" dirty="0"/>
              <a:t>	</a:t>
            </a:r>
            <a:r>
              <a:rPr lang="nl-NL" dirty="0" smtClean="0"/>
              <a:t>* specifieke arbeid (functie / type bedrijf)</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10041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Transitievergoeding</a:t>
            </a:r>
            <a:endParaRPr lang="nl-NL" dirty="0"/>
          </a:p>
        </p:txBody>
      </p:sp>
      <p:sp>
        <p:nvSpPr>
          <p:cNvPr id="3" name="Tijdelijke aanduiding voor inhoud 2"/>
          <p:cNvSpPr>
            <a:spLocks noGrp="1"/>
          </p:cNvSpPr>
          <p:nvPr>
            <p:ph idx="1"/>
          </p:nvPr>
        </p:nvSpPr>
        <p:spPr/>
        <p:txBody>
          <a:bodyPr/>
          <a:lstStyle/>
          <a:p>
            <a:r>
              <a:rPr lang="nl-NL" dirty="0" smtClean="0"/>
              <a:t>Verplicht?</a:t>
            </a:r>
          </a:p>
          <a:p>
            <a:pPr marL="0" indent="0">
              <a:buNone/>
            </a:pPr>
            <a:r>
              <a:rPr lang="nl-NL" dirty="0"/>
              <a:t> </a:t>
            </a:r>
            <a:r>
              <a:rPr lang="nl-NL" dirty="0" smtClean="0"/>
              <a:t>  - opeisen binnen 3 maanden</a:t>
            </a:r>
          </a:p>
          <a:p>
            <a:r>
              <a:rPr lang="nl-NL" dirty="0" smtClean="0"/>
              <a:t>Maximum</a:t>
            </a:r>
          </a:p>
          <a:p>
            <a:pPr marL="0" indent="0">
              <a:buNone/>
            </a:pPr>
            <a:r>
              <a:rPr lang="nl-NL" dirty="0"/>
              <a:t> </a:t>
            </a:r>
            <a:r>
              <a:rPr lang="nl-NL" dirty="0" smtClean="0"/>
              <a:t>  - € 77.000 of jaarsalaris</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26668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Transitievergoeding bij ziekte</a:t>
            </a:r>
            <a:endParaRPr lang="nl-NL" dirty="0"/>
          </a:p>
        </p:txBody>
      </p:sp>
      <p:sp>
        <p:nvSpPr>
          <p:cNvPr id="3" name="Tijdelijke aanduiding voor inhoud 2"/>
          <p:cNvSpPr>
            <a:spLocks noGrp="1"/>
          </p:cNvSpPr>
          <p:nvPr>
            <p:ph idx="1"/>
          </p:nvPr>
        </p:nvSpPr>
        <p:spPr/>
        <p:txBody>
          <a:bodyPr>
            <a:normAutofit/>
          </a:bodyPr>
          <a:lstStyle/>
          <a:p>
            <a:r>
              <a:rPr lang="nl-NL" dirty="0" smtClean="0"/>
              <a:t>Langdurig zieke werknemer ontslaan?</a:t>
            </a:r>
          </a:p>
          <a:p>
            <a:r>
              <a:rPr lang="nl-NL" dirty="0" smtClean="0"/>
              <a:t>Slapend dienstverband of transitievergoeding betalen</a:t>
            </a:r>
          </a:p>
          <a:p>
            <a:r>
              <a:rPr lang="nl-NL" dirty="0" smtClean="0"/>
              <a:t>Compensatie voor transitievergoeding bij ontslag vanwege langdurige arbeidsongeschiktheid</a:t>
            </a:r>
          </a:p>
          <a:p>
            <a:r>
              <a:rPr lang="nl-NL" dirty="0" smtClean="0"/>
              <a:t>Beoogde ingangsdatum: 1 januari 2019</a:t>
            </a:r>
          </a:p>
          <a:p>
            <a:r>
              <a:rPr lang="nl-NL" dirty="0" smtClean="0"/>
              <a:t>Compensatie terugwerkende kracht? 1 juli 2015</a:t>
            </a:r>
          </a:p>
          <a:p>
            <a:pPr marL="0" indent="0">
              <a:buNone/>
            </a:pP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250173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Werkkostenregeling</a:t>
            </a:r>
            <a:endParaRPr lang="nl-NL" dirty="0"/>
          </a:p>
        </p:txBody>
      </p:sp>
      <p:sp>
        <p:nvSpPr>
          <p:cNvPr id="6" name="Tijdelijke aanduiding voor tekst 5"/>
          <p:cNvSpPr>
            <a:spLocks noGrp="1"/>
          </p:cNvSpPr>
          <p:nvPr>
            <p:ph type="body" idx="1"/>
          </p:nvPr>
        </p:nvSpPr>
        <p:spPr/>
        <p:txBody>
          <a:bodyPr/>
          <a:lstStyle/>
          <a:p>
            <a:r>
              <a:rPr lang="nl-NL" dirty="0" smtClean="0"/>
              <a:t>Optimaal belonen; benutten vrije ruimte en gebruikelijkheid</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825207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Onderwerpen</a:t>
            </a:r>
            <a:endParaRPr lang="nl-NL" dirty="0"/>
          </a:p>
        </p:txBody>
      </p:sp>
      <p:sp>
        <p:nvSpPr>
          <p:cNvPr id="3" name="Tijdelijke aanduiding voor inhoud 2"/>
          <p:cNvSpPr>
            <a:spLocks noGrp="1"/>
          </p:cNvSpPr>
          <p:nvPr>
            <p:ph idx="1"/>
          </p:nvPr>
        </p:nvSpPr>
        <p:spPr/>
        <p:txBody>
          <a:bodyPr/>
          <a:lstStyle/>
          <a:p>
            <a:r>
              <a:rPr lang="nl-NL" dirty="0"/>
              <a:t>Optimale benutting vrije ruimte</a:t>
            </a:r>
          </a:p>
          <a:p>
            <a:r>
              <a:rPr lang="nl-NL" dirty="0" smtClean="0"/>
              <a:t>Bonus en gebruikelijkheid</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4123777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Optimalisatie ‘vrije ruimte’</a:t>
            </a:r>
            <a:endParaRPr lang="nl-NL" dirty="0"/>
          </a:p>
        </p:txBody>
      </p:sp>
      <p:sp>
        <p:nvSpPr>
          <p:cNvPr id="3" name="Tijdelijke aanduiding voor inhoud 2"/>
          <p:cNvSpPr>
            <a:spLocks noGrp="1"/>
          </p:cNvSpPr>
          <p:nvPr>
            <p:ph idx="1"/>
          </p:nvPr>
        </p:nvSpPr>
        <p:spPr/>
        <p:txBody>
          <a:bodyPr/>
          <a:lstStyle/>
          <a:p>
            <a:r>
              <a:rPr lang="nl-NL" dirty="0" smtClean="0"/>
              <a:t>Hoe vaak WKR-eindheffing?</a:t>
            </a:r>
          </a:p>
          <a:p>
            <a:r>
              <a:rPr lang="nl-NL" dirty="0" smtClean="0"/>
              <a:t>Vrije ruimte ‘over’</a:t>
            </a:r>
          </a:p>
          <a:p>
            <a:r>
              <a:rPr lang="nl-NL" dirty="0" smtClean="0"/>
              <a:t>Extra belonen</a:t>
            </a:r>
          </a:p>
          <a:p>
            <a:pPr marL="0" indent="0">
              <a:buNone/>
            </a:pPr>
            <a:r>
              <a:rPr lang="nl-NL" dirty="0"/>
              <a:t> </a:t>
            </a:r>
            <a:r>
              <a:rPr lang="nl-NL" dirty="0" smtClean="0"/>
              <a:t>  - bonus</a:t>
            </a:r>
          </a:p>
          <a:p>
            <a:pPr marL="0" indent="0">
              <a:buNone/>
            </a:pPr>
            <a:r>
              <a:rPr lang="nl-NL" dirty="0"/>
              <a:t> </a:t>
            </a:r>
            <a:r>
              <a:rPr lang="nl-NL" dirty="0" smtClean="0"/>
              <a:t>  - belast wordt onbelast</a:t>
            </a:r>
          </a:p>
          <a:p>
            <a:r>
              <a:rPr lang="nl-NL" dirty="0" smtClean="0"/>
              <a:t>Uitruilen</a:t>
            </a:r>
          </a:p>
          <a:p>
            <a:pPr marL="0" indent="0">
              <a:buNone/>
            </a:pPr>
            <a:r>
              <a:rPr lang="nl-NL" dirty="0" smtClean="0"/>
              <a:t>   - bruto wordt netto</a:t>
            </a:r>
          </a:p>
          <a:p>
            <a:r>
              <a:rPr lang="nl-NL" dirty="0" smtClean="0"/>
              <a:t>Salderen</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233758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Bonus en gebruikelijkheid</a:t>
            </a:r>
            <a:endParaRPr lang="nl-NL" dirty="0"/>
          </a:p>
        </p:txBody>
      </p:sp>
      <p:sp>
        <p:nvSpPr>
          <p:cNvPr id="3" name="Tijdelijke aanduiding voor inhoud 2"/>
          <p:cNvSpPr>
            <a:spLocks noGrp="1"/>
          </p:cNvSpPr>
          <p:nvPr>
            <p:ph idx="1"/>
          </p:nvPr>
        </p:nvSpPr>
        <p:spPr/>
        <p:txBody>
          <a:bodyPr/>
          <a:lstStyle/>
          <a:p>
            <a:r>
              <a:rPr lang="nl-NL" dirty="0" smtClean="0"/>
              <a:t>Bruteren of eindheffing?</a:t>
            </a:r>
          </a:p>
          <a:p>
            <a:r>
              <a:rPr lang="nl-NL" dirty="0" smtClean="0"/>
              <a:t>€ 2.400 per werknemer per jaar?</a:t>
            </a:r>
          </a:p>
          <a:p>
            <a:r>
              <a:rPr lang="nl-NL" dirty="0" smtClean="0"/>
              <a:t>Gebruikelijk?</a:t>
            </a:r>
          </a:p>
          <a:p>
            <a:pPr marL="0" indent="0">
              <a:buNone/>
            </a:pPr>
            <a:r>
              <a:rPr lang="nl-NL" dirty="0"/>
              <a:t> </a:t>
            </a:r>
            <a:r>
              <a:rPr lang="nl-NL" dirty="0" smtClean="0"/>
              <a:t>  - jurisprudentie</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816406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539750" y="2781300"/>
            <a:ext cx="8284654" cy="1362075"/>
          </a:xfrm>
        </p:spPr>
        <p:txBody>
          <a:bodyPr>
            <a:normAutofit/>
          </a:bodyPr>
          <a:lstStyle/>
          <a:p>
            <a:pPr algn="ctr">
              <a:defRPr/>
            </a:pPr>
            <a:r>
              <a:rPr lang="nl-NL" altLang="nl-NL" sz="4800" dirty="0" smtClean="0">
                <a:solidFill>
                  <a:schemeClr val="tx1"/>
                </a:solidFill>
                <a:ea typeface="ＭＳ Ｐゴシック" pitchFamily="34" charset="-128"/>
              </a:rPr>
              <a:t>Bedankt voor uw aandacht !!!</a:t>
            </a:r>
          </a:p>
        </p:txBody>
      </p:sp>
      <p:sp>
        <p:nvSpPr>
          <p:cNvPr id="14339" name="Rectangle 3"/>
          <p:cNvSpPr>
            <a:spLocks noGrp="1" noChangeArrowheads="1"/>
          </p:cNvSpPr>
          <p:nvPr>
            <p:ph type="body" idx="1"/>
          </p:nvPr>
        </p:nvSpPr>
        <p:spPr>
          <a:xfrm>
            <a:off x="725488" y="4941888"/>
            <a:ext cx="7772400" cy="1500187"/>
          </a:xfrm>
        </p:spPr>
        <p:txBody>
          <a:bodyPr/>
          <a:lstStyle/>
          <a:p>
            <a:pPr algn="ctr">
              <a:lnSpc>
                <a:spcPct val="90000"/>
              </a:lnSpc>
            </a:pPr>
            <a:r>
              <a:rPr lang="nl-NL" altLang="nl-NL" sz="2400" dirty="0" smtClean="0">
                <a:ea typeface="ＭＳ Ｐゴシック" panose="020B0600070205080204" pitchFamily="34" charset="-128"/>
              </a:rPr>
              <a:t>R.W. van Marrum, </a:t>
            </a:r>
            <a:r>
              <a:rPr lang="nl-NL" altLang="nl-NL" sz="2400" dirty="0" err="1" smtClean="0">
                <a:ea typeface="ＭＳ Ｐゴシック" panose="020B0600070205080204" pitchFamily="34" charset="-128"/>
              </a:rPr>
              <a:t>Operius</a:t>
            </a:r>
            <a:r>
              <a:rPr lang="nl-NL" altLang="nl-NL" sz="2400" dirty="0" smtClean="0">
                <a:ea typeface="ＭＳ Ｐゴシック" panose="020B0600070205080204" pitchFamily="34" charset="-128"/>
              </a:rPr>
              <a:t>, specialist werkgeverszaken</a:t>
            </a:r>
          </a:p>
          <a:p>
            <a:pPr algn="ctr">
              <a:lnSpc>
                <a:spcPct val="90000"/>
              </a:lnSpc>
            </a:pPr>
            <a:r>
              <a:rPr lang="nl-NL" altLang="nl-NL" sz="2400" dirty="0" smtClean="0">
                <a:ea typeface="ＭＳ Ｐゴシック" panose="020B0600070205080204" pitchFamily="34" charset="-128"/>
              </a:rPr>
              <a:t>06-20301028 – </a:t>
            </a:r>
            <a:r>
              <a:rPr lang="nl-NL" altLang="nl-NL" dirty="0" smtClean="0">
                <a:ea typeface="ＭＳ Ｐゴシック" panose="020B0600070205080204" pitchFamily="34" charset="-128"/>
              </a:rPr>
              <a:t>operius.opleidingen@gmail.com</a:t>
            </a:r>
            <a:endParaRPr lang="nl-NL" altLang="nl-NL" sz="2400" dirty="0" smtClean="0">
              <a:ea typeface="ＭＳ Ｐゴシック" panose="020B0600070205080204" pitchFamily="34" charset="-128"/>
            </a:endParaRPr>
          </a:p>
        </p:txBody>
      </p:sp>
      <p:pic>
        <p:nvPicPr>
          <p:cNvPr id="14342" name="Picture 4" descr="Operius_logo_pms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188913"/>
            <a:ext cx="109061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jdelijke aanduiding voor dianummer 1"/>
          <p:cNvSpPr>
            <a:spLocks noGrp="1"/>
          </p:cNvSpPr>
          <p:nvPr>
            <p:ph type="sldNum" sz="quarter" idx="12"/>
          </p:nvPr>
        </p:nvSpPr>
        <p:spPr/>
        <p:txBody>
          <a:bodyPr/>
          <a:lstStyle/>
          <a:p>
            <a:fld id="{0059D162-729F-4880-A2FD-35DE0263B4F3}" type="slidenum">
              <a:rPr lang="nl-NL" smtClean="0"/>
              <a:pPr/>
              <a:t>39</a:t>
            </a:fld>
            <a:endParaRPr lang="nl-NL"/>
          </a:p>
        </p:txBody>
      </p:sp>
    </p:spTree>
    <p:extLst>
      <p:ext uri="{BB962C8B-B14F-4D97-AF65-F5344CB8AC3E}">
        <p14:creationId xmlns:p14="http://schemas.microsoft.com/office/powerpoint/2010/main" val="2815564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Onderwerpen</a:t>
            </a:r>
            <a:endParaRPr lang="nl-NL" dirty="0"/>
          </a:p>
        </p:txBody>
      </p:sp>
      <p:sp>
        <p:nvSpPr>
          <p:cNvPr id="3" name="Tijdelijke aanduiding voor inhoud 2"/>
          <p:cNvSpPr>
            <a:spLocks noGrp="1"/>
          </p:cNvSpPr>
          <p:nvPr>
            <p:ph idx="1"/>
          </p:nvPr>
        </p:nvSpPr>
        <p:spPr/>
        <p:txBody>
          <a:bodyPr>
            <a:normAutofit/>
          </a:bodyPr>
          <a:lstStyle/>
          <a:p>
            <a:r>
              <a:rPr lang="nl-NL" dirty="0" smtClean="0"/>
              <a:t>Gebruikelijk loonregeling</a:t>
            </a:r>
          </a:p>
          <a:p>
            <a:r>
              <a:rPr lang="nl-NL" dirty="0" smtClean="0"/>
              <a:t>Auto van de zaak</a:t>
            </a:r>
          </a:p>
          <a:p>
            <a:r>
              <a:rPr lang="nl-NL" dirty="0"/>
              <a:t>Minimumloon</a:t>
            </a:r>
          </a:p>
          <a:p>
            <a:r>
              <a:rPr lang="nl-NL" dirty="0" smtClean="0"/>
              <a:t>Wet </a:t>
            </a:r>
            <a:r>
              <a:rPr lang="nl-NL" dirty="0"/>
              <a:t>tegemoetkomingen loondomein</a:t>
            </a:r>
          </a:p>
          <a:p>
            <a:r>
              <a:rPr lang="nl-NL" dirty="0" smtClean="0"/>
              <a:t>WAS – inhoudingen nettoloon</a:t>
            </a:r>
          </a:p>
          <a:p>
            <a:r>
              <a:rPr lang="nl-NL" dirty="0" smtClean="0"/>
              <a:t>Arbeidsongeschiktheid</a:t>
            </a:r>
          </a:p>
          <a:p>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910759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3"/>
          <p:cNvSpPr>
            <a:spLocks noGrp="1"/>
          </p:cNvSpPr>
          <p:nvPr>
            <p:ph type="title"/>
          </p:nvPr>
        </p:nvSpPr>
        <p:spPr/>
        <p:txBody>
          <a:bodyPr/>
          <a:lstStyle/>
          <a:p>
            <a:r>
              <a:rPr lang="nl-NL" altLang="nl-NL" smtClean="0">
                <a:ea typeface="ＭＳ Ｐゴシック" panose="020B0600070205080204" pitchFamily="34" charset="-128"/>
              </a:rPr>
              <a:t>Disclaimer</a:t>
            </a:r>
          </a:p>
        </p:txBody>
      </p:sp>
      <p:sp>
        <p:nvSpPr>
          <p:cNvPr id="15363" name="Tijdelijke aanduiding voor inhoud 4"/>
          <p:cNvSpPr>
            <a:spLocks noGrp="1"/>
          </p:cNvSpPr>
          <p:nvPr>
            <p:ph idx="1"/>
          </p:nvPr>
        </p:nvSpPr>
        <p:spPr/>
        <p:txBody>
          <a:bodyPr>
            <a:normAutofit fontScale="92500" lnSpcReduction="10000"/>
          </a:bodyPr>
          <a:lstStyle/>
          <a:p>
            <a:pPr marL="0" indent="0">
              <a:buFont typeface="Wingdings" panose="05000000000000000000" pitchFamily="2" charset="2"/>
              <a:buNone/>
            </a:pPr>
            <a:r>
              <a:rPr lang="nl-NL" altLang="nl-NL" smtClean="0">
                <a:ea typeface="ＭＳ Ｐゴシック" panose="020B0600070205080204" pitchFamily="34" charset="-128"/>
              </a:rPr>
              <a:t>Hoewel Operius aan de inhoud van deze presentatie de uiterste zorg besteedt, aanvaardt zij geen aansprakelijkheid voor onvolledigheid of onjuistheid van de informatie, of voor de gevolgen daarvan. Bij het gebruikmaken van doorverwijzingen naar andere informatie aanvaardt Operius geen enkele aansprakelijkheid voor de geboden informatie op bijvoorbeeld de websites. Ook aanvaardt zij geen aansprakelijkheid voor eventuele schade die daardoor kan ontstaan. Operius verstrekt met deze presentatie informatie en biedt u de mogelijkheid een afspraak te maken met Roelof van Marrum. Neem hiervoor contact op via info@operius.nl. </a:t>
            </a:r>
          </a:p>
        </p:txBody>
      </p:sp>
      <p:sp>
        <p:nvSpPr>
          <p:cNvPr id="2" name="Tijdelijke aanduiding voor dianummer 1"/>
          <p:cNvSpPr>
            <a:spLocks noGrp="1"/>
          </p:cNvSpPr>
          <p:nvPr>
            <p:ph type="sldNum" sz="quarter" idx="12"/>
          </p:nvPr>
        </p:nvSpPr>
        <p:spPr/>
        <p:txBody>
          <a:bodyPr/>
          <a:lstStyle/>
          <a:p>
            <a:fld id="{0059D162-729F-4880-A2FD-35DE0263B4F3}" type="slidenum">
              <a:rPr lang="nl-NL" smtClean="0"/>
              <a:pPr/>
              <a:t>40</a:t>
            </a:fld>
            <a:endParaRPr lang="nl-NL"/>
          </a:p>
        </p:txBody>
      </p:sp>
    </p:spTree>
    <p:extLst>
      <p:ext uri="{BB962C8B-B14F-4D97-AF65-F5344CB8AC3E}">
        <p14:creationId xmlns:p14="http://schemas.microsoft.com/office/powerpoint/2010/main" val="1856571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Gebruikelijk loonregeling</a:t>
            </a:r>
            <a:endParaRPr lang="nl-NL" dirty="0"/>
          </a:p>
        </p:txBody>
      </p:sp>
      <p:sp>
        <p:nvSpPr>
          <p:cNvPr id="3" name="Tijdelijke aanduiding voor inhoud 2"/>
          <p:cNvSpPr>
            <a:spLocks noGrp="1"/>
          </p:cNvSpPr>
          <p:nvPr>
            <p:ph idx="1"/>
          </p:nvPr>
        </p:nvSpPr>
        <p:spPr/>
        <p:txBody>
          <a:bodyPr/>
          <a:lstStyle/>
          <a:p>
            <a:r>
              <a:rPr lang="nl-NL" dirty="0" smtClean="0"/>
              <a:t>Huidige regeling</a:t>
            </a:r>
          </a:p>
          <a:p>
            <a:pPr marL="0" indent="0">
              <a:buNone/>
            </a:pPr>
            <a:r>
              <a:rPr lang="nl-NL" dirty="0"/>
              <a:t> </a:t>
            </a:r>
            <a:r>
              <a:rPr lang="nl-NL" dirty="0" smtClean="0"/>
              <a:t>  - 75% van hetgeen gebruikelijk of</a:t>
            </a:r>
          </a:p>
          <a:p>
            <a:pPr marL="0" indent="0">
              <a:buNone/>
            </a:pPr>
            <a:r>
              <a:rPr lang="nl-NL" dirty="0"/>
              <a:t> </a:t>
            </a:r>
            <a:r>
              <a:rPr lang="nl-NL" dirty="0" smtClean="0"/>
              <a:t>  - gelijk aan loon meest verdienende medewerker of</a:t>
            </a:r>
          </a:p>
          <a:p>
            <a:pPr marL="0" indent="0">
              <a:buNone/>
            </a:pPr>
            <a:r>
              <a:rPr lang="nl-NL" dirty="0"/>
              <a:t> </a:t>
            </a:r>
            <a:r>
              <a:rPr lang="nl-NL" dirty="0" smtClean="0"/>
              <a:t>  - € 45.000 !!!</a:t>
            </a:r>
          </a:p>
          <a:p>
            <a:r>
              <a:rPr lang="nl-NL" dirty="0" smtClean="0"/>
              <a:t>Lager loon met toestemming Belastingdienst</a:t>
            </a:r>
          </a:p>
          <a:p>
            <a:r>
              <a:rPr lang="nl-NL" dirty="0" smtClean="0"/>
              <a:t>Innovatieve </a:t>
            </a:r>
            <a:r>
              <a:rPr lang="nl-NL" dirty="0" err="1" smtClean="0"/>
              <a:t>start-ups</a:t>
            </a:r>
            <a:endParaRPr lang="nl-NL" dirty="0" smtClean="0"/>
          </a:p>
          <a:p>
            <a:pPr marL="0" indent="0">
              <a:buNone/>
            </a:pPr>
            <a:r>
              <a:rPr lang="nl-NL" dirty="0" smtClean="0"/>
              <a:t>   - 3 jaar lang wettelijk minimumloon (ca. € 20.000)</a:t>
            </a:r>
          </a:p>
          <a:p>
            <a:pPr marL="0" indent="0">
              <a:buNone/>
            </a:pPr>
            <a:r>
              <a:rPr lang="nl-NL" dirty="0"/>
              <a:t> </a:t>
            </a:r>
            <a:r>
              <a:rPr lang="nl-NL" dirty="0" smtClean="0"/>
              <a:t>  - voldoende loonheffing?</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1992286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Auto van de zaak</a:t>
            </a:r>
            <a:endParaRPr lang="nl-NL" dirty="0"/>
          </a:p>
        </p:txBody>
      </p:sp>
      <p:sp>
        <p:nvSpPr>
          <p:cNvPr id="3" name="Tijdelijke aanduiding voor inhoud 2"/>
          <p:cNvSpPr>
            <a:spLocks noGrp="1"/>
          </p:cNvSpPr>
          <p:nvPr>
            <p:ph idx="1"/>
          </p:nvPr>
        </p:nvSpPr>
        <p:spPr>
          <a:xfrm>
            <a:off x="628650" y="1825625"/>
            <a:ext cx="8151668" cy="4351338"/>
          </a:xfrm>
        </p:spPr>
        <p:txBody>
          <a:bodyPr/>
          <a:lstStyle/>
          <a:p>
            <a:r>
              <a:rPr lang="nl-NL" sz="2400" dirty="0" smtClean="0"/>
              <a:t>Bijtellingspercentage 2017</a:t>
            </a:r>
          </a:p>
          <a:p>
            <a:pPr marL="0" indent="0">
              <a:buNone/>
            </a:pPr>
            <a:r>
              <a:rPr lang="nl-NL" sz="2400" dirty="0"/>
              <a:t> </a:t>
            </a:r>
            <a:r>
              <a:rPr lang="nl-NL" sz="2400" dirty="0" smtClean="0"/>
              <a:t>  - 22% i.p.v. 25%, maar </a:t>
            </a:r>
            <a:r>
              <a:rPr lang="nl-NL" sz="2400" dirty="0" err="1" smtClean="0"/>
              <a:t>i.g.v</a:t>
            </a:r>
            <a:r>
              <a:rPr lang="nl-NL" sz="2400" dirty="0" smtClean="0"/>
              <a:t>. lage CO2-uitstoot 4%</a:t>
            </a:r>
          </a:p>
          <a:p>
            <a:pPr marL="0" indent="0">
              <a:buNone/>
            </a:pPr>
            <a:r>
              <a:rPr lang="nl-NL" sz="2400" dirty="0"/>
              <a:t> </a:t>
            </a:r>
            <a:r>
              <a:rPr lang="nl-NL" sz="2400" dirty="0" smtClean="0"/>
              <a:t>  - bestaande percentages blijven (60 maanden) gelden</a:t>
            </a:r>
          </a:p>
          <a:p>
            <a:pPr marL="0" indent="0">
              <a:buNone/>
            </a:pPr>
            <a:r>
              <a:rPr lang="nl-NL" sz="2400" dirty="0"/>
              <a:t> 	</a:t>
            </a:r>
            <a:r>
              <a:rPr lang="nl-NL" sz="2400" dirty="0" smtClean="0"/>
              <a:t>* 1 juli 2012</a:t>
            </a:r>
          </a:p>
          <a:p>
            <a:pPr marL="0" indent="0">
              <a:buNone/>
            </a:pPr>
            <a:r>
              <a:rPr lang="nl-NL" sz="2400" dirty="0"/>
              <a:t>	</a:t>
            </a:r>
            <a:r>
              <a:rPr lang="nl-NL" sz="2400" dirty="0" smtClean="0"/>
              <a:t>* 1</a:t>
            </a:r>
            <a:r>
              <a:rPr lang="nl-NL" sz="2400" baseline="30000" dirty="0" smtClean="0"/>
              <a:t>e</a:t>
            </a:r>
            <a:r>
              <a:rPr lang="nl-NL" sz="2400" dirty="0" smtClean="0"/>
              <a:t> kentekenhouder</a:t>
            </a:r>
          </a:p>
          <a:p>
            <a:pPr marL="0" indent="0">
              <a:buNone/>
            </a:pPr>
            <a:endParaRPr lang="nl-NL" dirty="0" smtClean="0"/>
          </a:p>
          <a:p>
            <a:endParaRPr lang="nl-NL" dirty="0"/>
          </a:p>
        </p:txBody>
      </p:sp>
      <p:sp>
        <p:nvSpPr>
          <p:cNvPr id="5" name="Tijdelijke aanduiding voor voettekst 4"/>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658930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Minimumloon</a:t>
            </a:r>
            <a:endParaRPr lang="nl-NL" dirty="0"/>
          </a:p>
        </p:txBody>
      </p:sp>
      <p:sp>
        <p:nvSpPr>
          <p:cNvPr id="3" name="Tijdelijke aanduiding voor inhoud 2"/>
          <p:cNvSpPr>
            <a:spLocks noGrp="1"/>
          </p:cNvSpPr>
          <p:nvPr>
            <p:ph idx="1"/>
          </p:nvPr>
        </p:nvSpPr>
        <p:spPr/>
        <p:txBody>
          <a:bodyPr/>
          <a:lstStyle/>
          <a:p>
            <a:r>
              <a:rPr lang="nl-NL" dirty="0" smtClean="0"/>
              <a:t>Leeftijd minimumloon stapsgewijs verlaagd per 1 juli 2017</a:t>
            </a:r>
          </a:p>
          <a:p>
            <a:pPr marL="0" indent="0">
              <a:buNone/>
            </a:pPr>
            <a:r>
              <a:rPr lang="nl-NL" dirty="0"/>
              <a:t> </a:t>
            </a:r>
            <a:r>
              <a:rPr lang="nl-NL" dirty="0" smtClean="0"/>
              <a:t>  - leeftijd wordt 22 jaar</a:t>
            </a:r>
          </a:p>
          <a:p>
            <a:pPr marL="0" indent="0">
              <a:buNone/>
            </a:pPr>
            <a:r>
              <a:rPr lang="nl-NL" dirty="0"/>
              <a:t> </a:t>
            </a:r>
            <a:r>
              <a:rPr lang="nl-NL" dirty="0" smtClean="0"/>
              <a:t>  - ook 18 t/m 21-jarigen krijgen hoger loon</a:t>
            </a:r>
          </a:p>
          <a:p>
            <a:pPr marL="0" indent="0">
              <a:buNone/>
            </a:pPr>
            <a:r>
              <a:rPr lang="nl-NL" dirty="0"/>
              <a:t> </a:t>
            </a:r>
            <a:r>
              <a:rPr lang="nl-NL" dirty="0" smtClean="0"/>
              <a:t>  - hogere loonkosten ?</a:t>
            </a:r>
          </a:p>
          <a:p>
            <a:r>
              <a:rPr lang="nl-NL" dirty="0" smtClean="0"/>
              <a:t>Per 1 januari 2017 wijzigingen m.b.t. stukloon en meerwerk</a:t>
            </a:r>
          </a:p>
          <a:p>
            <a:r>
              <a:rPr lang="nl-NL" dirty="0" smtClean="0"/>
              <a:t>Invoering minimum-uurloon in ontwikkeling</a:t>
            </a:r>
          </a:p>
          <a:p>
            <a:r>
              <a:rPr lang="nl-NL" dirty="0" smtClean="0"/>
              <a:t>Compensatieregeling (loonkosten) vanaf 2018</a:t>
            </a:r>
            <a:endParaRPr lang="nl-NL" dirty="0"/>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2504272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Wet tegemoetkomingen loondomein (1)</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Lage </a:t>
            </a:r>
            <a:r>
              <a:rPr lang="nl-NL" b="1" dirty="0" err="1" smtClean="0"/>
              <a:t>InkomensVoordeel</a:t>
            </a:r>
            <a:r>
              <a:rPr lang="nl-NL" b="1" dirty="0" smtClean="0"/>
              <a:t> (LIV)</a:t>
            </a:r>
          </a:p>
          <a:p>
            <a:r>
              <a:rPr lang="nl-NL" dirty="0" smtClean="0"/>
              <a:t>1 januari 2017</a:t>
            </a:r>
          </a:p>
          <a:p>
            <a:r>
              <a:rPr lang="nl-NL" dirty="0" smtClean="0"/>
              <a:t>1.248 uur op jaarbasis</a:t>
            </a:r>
          </a:p>
          <a:p>
            <a:r>
              <a:rPr lang="nl-NL" dirty="0" smtClean="0"/>
              <a:t>100 – 125% (fiscaal) minimum(uur)loon</a:t>
            </a:r>
          </a:p>
          <a:p>
            <a:pPr marL="0" indent="0">
              <a:buNone/>
            </a:pPr>
            <a:r>
              <a:rPr lang="nl-NL" dirty="0"/>
              <a:t> </a:t>
            </a:r>
            <a:r>
              <a:rPr lang="nl-NL" dirty="0" smtClean="0"/>
              <a:t>  - € 9,54 - € 10,50 - € 11,92</a:t>
            </a:r>
          </a:p>
          <a:p>
            <a:r>
              <a:rPr lang="nl-NL" dirty="0" smtClean="0"/>
              <a:t>maximaal € 2.000</a:t>
            </a:r>
          </a:p>
          <a:p>
            <a:pPr marL="0" indent="0">
              <a:buNone/>
            </a:pPr>
            <a:r>
              <a:rPr lang="nl-NL" dirty="0"/>
              <a:t> </a:t>
            </a:r>
            <a:r>
              <a:rPr lang="nl-NL" dirty="0" smtClean="0"/>
              <a:t>  - € 1,01 per </a:t>
            </a:r>
            <a:r>
              <a:rPr lang="nl-NL" dirty="0" err="1" smtClean="0"/>
              <a:t>verloond</a:t>
            </a:r>
            <a:r>
              <a:rPr lang="nl-NL" dirty="0" smtClean="0"/>
              <a:t> uur (of € 0,51)</a:t>
            </a:r>
          </a:p>
          <a:p>
            <a:r>
              <a:rPr lang="nl-NL" dirty="0"/>
              <a:t>Fiscaal </a:t>
            </a:r>
            <a:r>
              <a:rPr lang="nl-NL" dirty="0" smtClean="0"/>
              <a:t>jaarloon </a:t>
            </a:r>
            <a:r>
              <a:rPr lang="nl-NL" dirty="0"/>
              <a:t>/ </a:t>
            </a:r>
            <a:r>
              <a:rPr lang="nl-NL" dirty="0" err="1"/>
              <a:t>verloonde</a:t>
            </a:r>
            <a:r>
              <a:rPr lang="nl-NL" dirty="0"/>
              <a:t> uren = wel/niet LIV</a:t>
            </a:r>
          </a:p>
          <a:p>
            <a:r>
              <a:rPr lang="nl-NL" dirty="0" smtClean="0"/>
              <a:t>Uitbetaling na afloop jaar (niet via loonaangifte)</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640075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Compensatieregeling (voorstel)</a:t>
            </a:r>
            <a:endParaRPr lang="nl-NL" dirty="0"/>
          </a:p>
        </p:txBody>
      </p:sp>
      <p:sp>
        <p:nvSpPr>
          <p:cNvPr id="3" name="Tijdelijke aanduiding voor inhoud 2"/>
          <p:cNvSpPr>
            <a:spLocks noGrp="1"/>
          </p:cNvSpPr>
          <p:nvPr>
            <p:ph idx="1"/>
          </p:nvPr>
        </p:nvSpPr>
        <p:spPr/>
        <p:txBody>
          <a:bodyPr>
            <a:normAutofit/>
          </a:bodyPr>
          <a:lstStyle/>
          <a:p>
            <a:r>
              <a:rPr lang="nl-NL" dirty="0" smtClean="0"/>
              <a:t>1 januari 2018</a:t>
            </a:r>
          </a:p>
          <a:p>
            <a:r>
              <a:rPr lang="nl-NL" dirty="0" smtClean="0"/>
              <a:t>18-21 jarigen</a:t>
            </a:r>
          </a:p>
          <a:p>
            <a:r>
              <a:rPr lang="nl-NL" dirty="0" smtClean="0"/>
              <a:t>Systematiek ‘wet tegemoetkomingen loondomein’</a:t>
            </a:r>
          </a:p>
          <a:p>
            <a:r>
              <a:rPr lang="nl-NL" dirty="0" smtClean="0"/>
              <a:t>Toekenning afhankelijk van:</a:t>
            </a:r>
          </a:p>
          <a:p>
            <a:pPr marL="0" indent="0">
              <a:buNone/>
            </a:pPr>
            <a:r>
              <a:rPr lang="nl-NL" dirty="0"/>
              <a:t> </a:t>
            </a:r>
            <a:r>
              <a:rPr lang="nl-NL" dirty="0" smtClean="0"/>
              <a:t>  - leeftijd op 31/12 voorgaand kalenderjaar</a:t>
            </a:r>
          </a:p>
          <a:p>
            <a:pPr marL="0" indent="0">
              <a:buNone/>
            </a:pPr>
            <a:r>
              <a:rPr lang="nl-NL" dirty="0"/>
              <a:t> </a:t>
            </a:r>
            <a:r>
              <a:rPr lang="nl-NL" dirty="0" smtClean="0"/>
              <a:t>  - gemiddeld uurloon</a:t>
            </a:r>
          </a:p>
        </p:txBody>
      </p:sp>
      <p:sp>
        <p:nvSpPr>
          <p:cNvPr id="4" name="Tijdelijke aanduiding voor voettekst 3"/>
          <p:cNvSpPr>
            <a:spLocks noGrp="1"/>
          </p:cNvSpPr>
          <p:nvPr>
            <p:ph type="ftr" sz="quarter" idx="11"/>
          </p:nvPr>
        </p:nvSpPr>
        <p:spPr/>
        <p:txBody>
          <a:bodyPr/>
          <a:lstStyle/>
          <a:p>
            <a:endParaRPr lang="nl-NL"/>
          </a:p>
        </p:txBody>
      </p:sp>
    </p:spTree>
    <p:extLst>
      <p:ext uri="{BB962C8B-B14F-4D97-AF65-F5344CB8AC3E}">
        <p14:creationId xmlns:p14="http://schemas.microsoft.com/office/powerpoint/2010/main" val="3025805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1741</TotalTime>
  <Words>1127</Words>
  <Application>Microsoft Office PowerPoint</Application>
  <PresentationFormat>Diavoorstelling (4:3)</PresentationFormat>
  <Paragraphs>249</Paragraphs>
  <Slides>40</Slides>
  <Notes>3</Notes>
  <HiddenSlides>0</HiddenSlides>
  <MMClips>0</MMClips>
  <ScaleCrop>false</ScaleCrop>
  <HeadingPairs>
    <vt:vector size="4" baseType="variant">
      <vt:variant>
        <vt:lpstr>Thema</vt:lpstr>
      </vt:variant>
      <vt:variant>
        <vt:i4>1</vt:i4>
      </vt:variant>
      <vt:variant>
        <vt:lpstr>Diatitels</vt:lpstr>
      </vt:variant>
      <vt:variant>
        <vt:i4>40</vt:i4>
      </vt:variant>
    </vt:vector>
  </HeadingPairs>
  <TitlesOfParts>
    <vt:vector size="41" baseType="lpstr">
      <vt:lpstr>Kantoorthema</vt:lpstr>
      <vt:lpstr>RB-studiekring (Gelderland / Overijssel)</vt:lpstr>
      <vt:lpstr>Programma</vt:lpstr>
      <vt:lpstr>Wijzigingen 2017 ev.</vt:lpstr>
      <vt:lpstr>Onderwerpen</vt:lpstr>
      <vt:lpstr>Gebruikelijk loonregeling</vt:lpstr>
      <vt:lpstr>Auto van de zaak</vt:lpstr>
      <vt:lpstr>Minimumloon</vt:lpstr>
      <vt:lpstr>Wet tegemoetkomingen loondomein (1)</vt:lpstr>
      <vt:lpstr>Compensatieregeling (voorstel)</vt:lpstr>
      <vt:lpstr>Wet Aanpak Schijnconstructies</vt:lpstr>
      <vt:lpstr>WAS - boetes</vt:lpstr>
      <vt:lpstr>Wet tegemoetkomingen loondomein (2)</vt:lpstr>
      <vt:lpstr>Arbeidsongeschiktheid (2017)</vt:lpstr>
      <vt:lpstr>Arbeidsongeschiktheid (2018)</vt:lpstr>
      <vt:lpstr>Flexibele arbeid</vt:lpstr>
      <vt:lpstr>Onderwerpen</vt:lpstr>
      <vt:lpstr>Problematiek</vt:lpstr>
      <vt:lpstr>Arbeidsrelaties</vt:lpstr>
      <vt:lpstr>Dienstbetrekking</vt:lpstr>
      <vt:lpstr>Afschaffing VAR</vt:lpstr>
      <vt:lpstr>Modelovereenkomsten</vt:lpstr>
      <vt:lpstr>Voorbeelden</vt:lpstr>
      <vt:lpstr>Praktijk</vt:lpstr>
      <vt:lpstr>Voortgangsrapportages DBA</vt:lpstr>
      <vt:lpstr>Alternatieven voor ZZP-ers</vt:lpstr>
      <vt:lpstr>Declarabele Uren BV / ZZP BV</vt:lpstr>
      <vt:lpstr>Inlenen</vt:lpstr>
      <vt:lpstr>Onderaanneming</vt:lpstr>
      <vt:lpstr>Oproepkracht</vt:lpstr>
      <vt:lpstr>Wet Werk &amp; Zekerheid</vt:lpstr>
      <vt:lpstr>Onderwerpen</vt:lpstr>
      <vt:lpstr>Contractketen</vt:lpstr>
      <vt:lpstr>Transitievergoeding</vt:lpstr>
      <vt:lpstr>Transitievergoeding bij ziekte</vt:lpstr>
      <vt:lpstr>Werkkostenregeling</vt:lpstr>
      <vt:lpstr>Onderwerpen</vt:lpstr>
      <vt:lpstr>Optimalisatie ‘vrije ruimte’</vt:lpstr>
      <vt:lpstr>Bonus en gebruikelijkheid</vt:lpstr>
      <vt:lpstr>Bedankt voor uw aandacht !!!</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Prinsjesdag 2016</dc:title>
  <dc:creator>Roelof van Marrum</dc:creator>
  <cp:lastModifiedBy>Yvo Burkink</cp:lastModifiedBy>
  <cp:revision>52</cp:revision>
  <cp:lastPrinted>2017-01-03T11:12:36Z</cp:lastPrinted>
  <dcterms:created xsi:type="dcterms:W3CDTF">2016-09-21T06:12:32Z</dcterms:created>
  <dcterms:modified xsi:type="dcterms:W3CDTF">2017-01-03T11:25:24Z</dcterms:modified>
</cp:coreProperties>
</file>